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256" r:id="rId2"/>
    <p:sldId id="257" r:id="rId3"/>
    <p:sldId id="262" r:id="rId4"/>
    <p:sldId id="279" r:id="rId5"/>
    <p:sldId id="275" r:id="rId6"/>
    <p:sldId id="285" r:id="rId7"/>
    <p:sldId id="286" r:id="rId8"/>
    <p:sldId id="281" r:id="rId9"/>
    <p:sldId id="280" r:id="rId10"/>
    <p:sldId id="287" r:id="rId11"/>
    <p:sldId id="288" r:id="rId12"/>
    <p:sldId id="289" r:id="rId13"/>
    <p:sldId id="284" r:id="rId14"/>
    <p:sldId id="290" r:id="rId15"/>
    <p:sldId id="291" r:id="rId16"/>
    <p:sldId id="272" r:id="rId17"/>
    <p:sldId id="273" r:id="rId18"/>
    <p:sldId id="282" r:id="rId19"/>
    <p:sldId id="263" r:id="rId20"/>
    <p:sldId id="269" r:id="rId21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7D5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595" autoAdjust="0"/>
  </p:normalViewPr>
  <p:slideViewPr>
    <p:cSldViewPr>
      <p:cViewPr varScale="1">
        <p:scale>
          <a:sx n="26" d="100"/>
          <a:sy n="26" d="100"/>
        </p:scale>
        <p:origin x="64" y="40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422FD25C-2CC1-4208-8428-EC33C180220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5B8841A-70BC-4285-BF59-8B015D56CF6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CBF0EA-00FE-4CDF-8A77-BFF3EF5E3CDA}" type="datetimeFigureOut">
              <a:rPr lang="ko-KR" altLang="en-US" smtClean="0"/>
              <a:t>2021-12-03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CEB35C6-027A-4EDC-8BE9-31AB29D4917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5190609-B0A4-40A9-B83A-CF827BE01F6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7844D3-A94A-467E-AF73-DFFEA3347BB3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772264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7A401F-B6F0-437C-81E7-3B1627979194}" type="datetimeFigureOut">
              <a:rPr lang="ko-KR" altLang="en-US" smtClean="0"/>
              <a:t>2021-12-03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246240-79EA-42AC-AA86-CCFC49AD77A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3573182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246240-79EA-42AC-AA86-CCFC49AD77A4}" type="slidenum">
              <a:rPr lang="ko-KR" altLang="en-US" smtClean="0"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775045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D65F3-47CA-4DF5-A04C-23563CA8E922}" type="datetime1">
              <a:rPr lang="en-US" altLang="ko-KR" smtClean="0"/>
              <a:t>12/3/2021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6048495" y="9906376"/>
            <a:ext cx="1752600" cy="365125"/>
          </a:xfrm>
          <a:prstGeom prst="rect">
            <a:avLst/>
          </a:prstGeom>
        </p:spPr>
        <p:txBody>
          <a:bodyPr/>
          <a:lstStyle>
            <a:lvl1pPr>
              <a:defRPr sz="1400" b="0">
                <a:solidFill>
                  <a:schemeClr val="tx1"/>
                </a:solidFill>
                <a:latin typeface="Malgun Gothic Semilight" panose="020B0503020000020004" pitchFamily="34" charset="-127"/>
                <a:ea typeface="Malgun Gothic Semilight" panose="020B0503020000020004" pitchFamily="34" charset="-127"/>
                <a:cs typeface="Malgun Gothic Semilight" panose="020B0503020000020004" pitchFamily="34" charset="-127"/>
              </a:defRPr>
            </a:lvl1pPr>
          </a:lstStyle>
          <a:p>
            <a:fld id="{B1393E5F-521B-4CAD-9D3A-AE923D912DCE}" type="slidenum">
              <a:rPr lang="en-US" altLang="ko-KR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4EDFEA-9F4A-488C-97C1-E7B84ACBD26E}" type="datetime1">
              <a:rPr lang="en-US" altLang="ko-KR" smtClean="0"/>
              <a:t>12/3/2021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6002000" y="979170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D51AC-CB39-4742-A670-0751543E4A41}" type="datetime1">
              <a:rPr lang="en-US" altLang="ko-KR" smtClean="0"/>
              <a:t>12/3/2021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6002000" y="979170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13DC1-40B0-4B65-BA00-0FAD4DE313E7}" type="datetime1">
              <a:rPr lang="en-US" altLang="ko-KR" smtClean="0"/>
              <a:t>12/3/2021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6002000" y="979170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58B460-5263-48AB-9F27-0AAE2E5826A1}" type="datetime1">
              <a:rPr lang="en-US" altLang="ko-KR" smtClean="0"/>
              <a:t>12/3/2021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5621000" y="9921875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40ABA-5C66-4FF9-B1C2-25593A3FA9C9}" type="datetime1">
              <a:rPr lang="en-US" altLang="ko-KR" smtClean="0"/>
              <a:t>12/3/2021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6002000" y="979170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67B525-20CC-4A43-B119-EF94CB22B254}" type="datetime1">
              <a:rPr lang="en-US" altLang="ko-KR" smtClean="0"/>
              <a:t>12/3/2021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6002000" y="979170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EDD68-7963-4D1A-9542-B729A90D13D2}" type="datetime1">
              <a:rPr lang="en-US" altLang="ko-KR" smtClean="0"/>
              <a:t>12/3/2021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6002000" y="979170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74D02-F695-443C-8DAC-8FC6AF5424D4}" type="datetime1">
              <a:rPr lang="en-US" altLang="ko-KR" smtClean="0"/>
              <a:t>12/3/2021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6002000" y="979170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F88037-77E0-41A0-83DE-B1783A196C41}" type="datetime1">
              <a:rPr lang="en-US" altLang="ko-KR" smtClean="0"/>
              <a:t>12/3/2021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6002000" y="979170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52E57B-52C9-4185-9915-5167A0FE6ADE}" type="datetime1">
              <a:rPr lang="en-US" altLang="ko-KR" smtClean="0"/>
              <a:t>12/3/2021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6002000" y="979170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1969F1-2C7A-4B09-A977-82D1488C1648}" type="datetime1">
              <a:rPr lang="en-US" altLang="ko-KR" smtClean="0"/>
              <a:t>12/3/2021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287C30F6-EB08-436C-9746-497C298B51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6056890" y="9906377"/>
            <a:ext cx="1752600" cy="365125"/>
          </a:xfrm>
          <a:prstGeom prst="rect">
            <a:avLst/>
          </a:prstGeom>
        </p:spPr>
        <p:txBody>
          <a:bodyPr/>
          <a:lstStyle>
            <a:lvl1pPr algn="r">
              <a:defRPr sz="1400" b="0">
                <a:solidFill>
                  <a:schemeClr val="tx1"/>
                </a:solidFill>
                <a:latin typeface="Malgun Gothic Semilight" panose="020B0503020000020004" pitchFamily="34" charset="-127"/>
                <a:ea typeface="Malgun Gothic Semilight" panose="020B0503020000020004" pitchFamily="34" charset="-127"/>
                <a:cs typeface="Malgun Gothic Semilight" panose="020B0503020000020004" pitchFamily="34" charset="-127"/>
              </a:defRPr>
            </a:lvl1pPr>
          </a:lstStyle>
          <a:p>
            <a:fld id="{B1393E5F-521B-4CAD-9D3A-AE923D912DCE}" type="slidenum">
              <a:rPr lang="en-US" altLang="ko-KR" smtClean="0"/>
              <a:pPr/>
              <a:t>‹#›</a:t>
            </a:fld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06EDCE1-DFF3-4487-8B77-3DA11B694D09}"/>
              </a:ext>
            </a:extLst>
          </p:cNvPr>
          <p:cNvSpPr txBox="1"/>
          <p:nvPr userDrawn="1"/>
        </p:nvSpPr>
        <p:spPr>
          <a:xfrm>
            <a:off x="17509210" y="9906375"/>
            <a:ext cx="685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  /25</a:t>
            </a:r>
            <a:endParaRPr lang="ko-KR" altLang="en-US" sz="1400" dirty="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png"/><Relationship Id="rId18" Type="http://schemas.openxmlformats.org/officeDocument/2006/relationships/image" Target="../media/image74.png"/><Relationship Id="rId3" Type="http://schemas.openxmlformats.org/officeDocument/2006/relationships/image" Target="../media/image19.png"/><Relationship Id="rId7" Type="http://schemas.openxmlformats.org/officeDocument/2006/relationships/image" Target="../media/image33.png"/><Relationship Id="rId12" Type="http://schemas.openxmlformats.org/officeDocument/2006/relationships/image" Target="../media/image39.png"/><Relationship Id="rId17" Type="http://schemas.openxmlformats.org/officeDocument/2006/relationships/image" Target="../media/image73.png"/><Relationship Id="rId2" Type="http://schemas.openxmlformats.org/officeDocument/2006/relationships/image" Target="../media/image18.png"/><Relationship Id="rId16" Type="http://schemas.openxmlformats.org/officeDocument/2006/relationships/image" Target="../media/image7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png"/><Relationship Id="rId11" Type="http://schemas.openxmlformats.org/officeDocument/2006/relationships/image" Target="../media/image38.png"/><Relationship Id="rId5" Type="http://schemas.openxmlformats.org/officeDocument/2006/relationships/image" Target="../media/image26.png"/><Relationship Id="rId15" Type="http://schemas.openxmlformats.org/officeDocument/2006/relationships/image" Target="../media/image71.png"/><Relationship Id="rId10" Type="http://schemas.openxmlformats.org/officeDocument/2006/relationships/image" Target="../media/image37.png"/><Relationship Id="rId4" Type="http://schemas.openxmlformats.org/officeDocument/2006/relationships/image" Target="../media/image25.png"/><Relationship Id="rId9" Type="http://schemas.openxmlformats.org/officeDocument/2006/relationships/image" Target="../media/image36.png"/><Relationship Id="rId14" Type="http://schemas.openxmlformats.org/officeDocument/2006/relationships/image" Target="../media/image7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76.png"/><Relationship Id="rId18" Type="http://schemas.openxmlformats.org/officeDocument/2006/relationships/image" Target="../media/image78.png"/><Relationship Id="rId3" Type="http://schemas.openxmlformats.org/officeDocument/2006/relationships/image" Target="../media/image19.png"/><Relationship Id="rId7" Type="http://schemas.openxmlformats.org/officeDocument/2006/relationships/image" Target="../media/image36.png"/><Relationship Id="rId12" Type="http://schemas.openxmlformats.org/officeDocument/2006/relationships/image" Target="../media/image75.png"/><Relationship Id="rId17" Type="http://schemas.openxmlformats.org/officeDocument/2006/relationships/image" Target="../media/image57.png"/><Relationship Id="rId2" Type="http://schemas.openxmlformats.org/officeDocument/2006/relationships/image" Target="../media/image18.png"/><Relationship Id="rId16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5" Type="http://schemas.openxmlformats.org/officeDocument/2006/relationships/image" Target="../media/image33.png"/><Relationship Id="rId15" Type="http://schemas.openxmlformats.org/officeDocument/2006/relationships/image" Target="../media/image25.png"/><Relationship Id="rId10" Type="http://schemas.openxmlformats.org/officeDocument/2006/relationships/image" Target="../media/image39.png"/><Relationship Id="rId19" Type="http://schemas.openxmlformats.org/officeDocument/2006/relationships/image" Target="../media/image74.png"/><Relationship Id="rId4" Type="http://schemas.openxmlformats.org/officeDocument/2006/relationships/image" Target="../media/image34.png"/><Relationship Id="rId9" Type="http://schemas.openxmlformats.org/officeDocument/2006/relationships/image" Target="../media/image38.png"/><Relationship Id="rId14" Type="http://schemas.openxmlformats.org/officeDocument/2006/relationships/image" Target="../media/image7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84.png"/><Relationship Id="rId3" Type="http://schemas.openxmlformats.org/officeDocument/2006/relationships/image" Target="../media/image18.png"/><Relationship Id="rId7" Type="http://schemas.openxmlformats.org/officeDocument/2006/relationships/image" Target="../media/image34.png"/><Relationship Id="rId12" Type="http://schemas.openxmlformats.org/officeDocument/2006/relationships/image" Target="../media/image8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4.png"/><Relationship Id="rId11" Type="http://schemas.openxmlformats.org/officeDocument/2006/relationships/image" Target="../media/image82.png"/><Relationship Id="rId5" Type="http://schemas.openxmlformats.org/officeDocument/2006/relationships/image" Target="../media/image80.png"/><Relationship Id="rId15" Type="http://schemas.openxmlformats.org/officeDocument/2006/relationships/image" Target="../media/image86.png"/><Relationship Id="rId10" Type="http://schemas.openxmlformats.org/officeDocument/2006/relationships/image" Target="../media/image81.png"/><Relationship Id="rId4" Type="http://schemas.openxmlformats.org/officeDocument/2006/relationships/image" Target="../media/image79.png"/><Relationship Id="rId9" Type="http://schemas.openxmlformats.org/officeDocument/2006/relationships/image" Target="../media/image26.png"/><Relationship Id="rId14" Type="http://schemas.openxmlformats.org/officeDocument/2006/relationships/image" Target="../media/image8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88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7.png"/><Relationship Id="rId5" Type="http://schemas.openxmlformats.org/officeDocument/2006/relationships/image" Target="../media/image34.png"/><Relationship Id="rId4" Type="http://schemas.openxmlformats.org/officeDocument/2006/relationships/image" Target="../media/image7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18.png"/><Relationship Id="rId7" Type="http://schemas.openxmlformats.org/officeDocument/2006/relationships/image" Target="../media/image7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34.png"/><Relationship Id="rId9" Type="http://schemas.openxmlformats.org/officeDocument/2006/relationships/image" Target="../media/image9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13" Type="http://schemas.openxmlformats.org/officeDocument/2006/relationships/image" Target="../media/image38.png"/><Relationship Id="rId3" Type="http://schemas.openxmlformats.org/officeDocument/2006/relationships/image" Target="../media/image19.png"/><Relationship Id="rId7" Type="http://schemas.openxmlformats.org/officeDocument/2006/relationships/image" Target="../media/image26.png"/><Relationship Id="rId12" Type="http://schemas.openxmlformats.org/officeDocument/2006/relationships/image" Target="../media/image93.png"/><Relationship Id="rId2" Type="http://schemas.openxmlformats.org/officeDocument/2006/relationships/image" Target="../media/image18.png"/><Relationship Id="rId16" Type="http://schemas.openxmlformats.org/officeDocument/2006/relationships/image" Target="../media/image9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11" Type="http://schemas.openxmlformats.org/officeDocument/2006/relationships/image" Target="../media/image36.png"/><Relationship Id="rId5" Type="http://schemas.openxmlformats.org/officeDocument/2006/relationships/image" Target="../media/image33.png"/><Relationship Id="rId15" Type="http://schemas.openxmlformats.org/officeDocument/2006/relationships/image" Target="../media/image40.png"/><Relationship Id="rId10" Type="http://schemas.openxmlformats.org/officeDocument/2006/relationships/image" Target="../media/image92.png"/><Relationship Id="rId4" Type="http://schemas.openxmlformats.org/officeDocument/2006/relationships/image" Target="../media/image34.png"/><Relationship Id="rId9" Type="http://schemas.openxmlformats.org/officeDocument/2006/relationships/image" Target="../media/image74.png"/><Relationship Id="rId14" Type="http://schemas.openxmlformats.org/officeDocument/2006/relationships/image" Target="../media/image9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image" Target="../media/image97.png"/><Relationship Id="rId7" Type="http://schemas.openxmlformats.org/officeDocument/2006/relationships/image" Target="../media/image19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99.png"/><Relationship Id="rId7" Type="http://schemas.openxmlformats.org/officeDocument/2006/relationships/image" Target="../media/image18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image" Target="../media/image103.png"/><Relationship Id="rId7" Type="http://schemas.openxmlformats.org/officeDocument/2006/relationships/image" Target="../media/image19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05.png"/><Relationship Id="rId4" Type="http://schemas.openxmlformats.org/officeDocument/2006/relationships/image" Target="../media/image104.png"/><Relationship Id="rId9" Type="http://schemas.openxmlformats.org/officeDocument/2006/relationships/image" Target="../media/image10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19.png"/><Relationship Id="rId7" Type="http://schemas.openxmlformats.org/officeDocument/2006/relationships/image" Target="../media/image10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8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7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9.png"/><Relationship Id="rId7" Type="http://schemas.openxmlformats.org/officeDocument/2006/relationships/image" Target="../media/image3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0.png"/><Relationship Id="rId9" Type="http://schemas.openxmlformats.org/officeDocument/2006/relationships/image" Target="../media/image3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png"/><Relationship Id="rId18" Type="http://schemas.openxmlformats.org/officeDocument/2006/relationships/image" Target="../media/image25.png"/><Relationship Id="rId3" Type="http://schemas.openxmlformats.org/officeDocument/2006/relationships/image" Target="../media/image33.png"/><Relationship Id="rId21" Type="http://schemas.openxmlformats.org/officeDocument/2006/relationships/image" Target="../media/image47.png"/><Relationship Id="rId7" Type="http://schemas.openxmlformats.org/officeDocument/2006/relationships/image" Target="../media/image35.png"/><Relationship Id="rId12" Type="http://schemas.openxmlformats.org/officeDocument/2006/relationships/image" Target="../media/image40.png"/><Relationship Id="rId17" Type="http://schemas.openxmlformats.org/officeDocument/2006/relationships/image" Target="../media/image45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44.png"/><Relationship Id="rId20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19.png"/><Relationship Id="rId15" Type="http://schemas.openxmlformats.org/officeDocument/2006/relationships/image" Target="../media/image43.png"/><Relationship Id="rId10" Type="http://schemas.openxmlformats.org/officeDocument/2006/relationships/image" Target="../media/image38.png"/><Relationship Id="rId19" Type="http://schemas.openxmlformats.org/officeDocument/2006/relationships/image" Target="../media/image26.png"/><Relationship Id="rId4" Type="http://schemas.openxmlformats.org/officeDocument/2006/relationships/image" Target="../media/image18.png"/><Relationship Id="rId9" Type="http://schemas.openxmlformats.org/officeDocument/2006/relationships/image" Target="../media/image37.png"/><Relationship Id="rId14" Type="http://schemas.openxmlformats.org/officeDocument/2006/relationships/image" Target="../media/image4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50.png"/><Relationship Id="rId18" Type="http://schemas.openxmlformats.org/officeDocument/2006/relationships/image" Target="../media/image52.png"/><Relationship Id="rId3" Type="http://schemas.openxmlformats.org/officeDocument/2006/relationships/image" Target="../media/image19.png"/><Relationship Id="rId7" Type="http://schemas.openxmlformats.org/officeDocument/2006/relationships/image" Target="../media/image37.png"/><Relationship Id="rId12" Type="http://schemas.openxmlformats.org/officeDocument/2006/relationships/image" Target="../media/image49.png"/><Relationship Id="rId17" Type="http://schemas.openxmlformats.org/officeDocument/2006/relationships/image" Target="../media/image47.png"/><Relationship Id="rId2" Type="http://schemas.openxmlformats.org/officeDocument/2006/relationships/image" Target="../media/image18.png"/><Relationship Id="rId16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11" Type="http://schemas.openxmlformats.org/officeDocument/2006/relationships/image" Target="../media/image48.png"/><Relationship Id="rId5" Type="http://schemas.openxmlformats.org/officeDocument/2006/relationships/image" Target="../media/image35.png"/><Relationship Id="rId15" Type="http://schemas.openxmlformats.org/officeDocument/2006/relationships/image" Target="../media/image26.png"/><Relationship Id="rId10" Type="http://schemas.openxmlformats.org/officeDocument/2006/relationships/image" Target="../media/image40.png"/><Relationship Id="rId4" Type="http://schemas.openxmlformats.org/officeDocument/2006/relationships/image" Target="../media/image33.png"/><Relationship Id="rId9" Type="http://schemas.openxmlformats.org/officeDocument/2006/relationships/image" Target="../media/image39.png"/><Relationship Id="rId1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png"/><Relationship Id="rId18" Type="http://schemas.openxmlformats.org/officeDocument/2006/relationships/image" Target="../media/image26.png"/><Relationship Id="rId3" Type="http://schemas.openxmlformats.org/officeDocument/2006/relationships/image" Target="../media/image19.png"/><Relationship Id="rId7" Type="http://schemas.openxmlformats.org/officeDocument/2006/relationships/image" Target="../media/image33.png"/><Relationship Id="rId12" Type="http://schemas.openxmlformats.org/officeDocument/2006/relationships/image" Target="../media/image39.png"/><Relationship Id="rId17" Type="http://schemas.openxmlformats.org/officeDocument/2006/relationships/image" Target="../media/image25.png"/><Relationship Id="rId2" Type="http://schemas.openxmlformats.org/officeDocument/2006/relationships/image" Target="../media/image18.png"/><Relationship Id="rId16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11" Type="http://schemas.openxmlformats.org/officeDocument/2006/relationships/image" Target="../media/image38.png"/><Relationship Id="rId5" Type="http://schemas.openxmlformats.org/officeDocument/2006/relationships/image" Target="../media/image47.png"/><Relationship Id="rId15" Type="http://schemas.openxmlformats.org/officeDocument/2006/relationships/image" Target="../media/image55.png"/><Relationship Id="rId10" Type="http://schemas.openxmlformats.org/officeDocument/2006/relationships/image" Target="../media/image37.png"/><Relationship Id="rId19" Type="http://schemas.openxmlformats.org/officeDocument/2006/relationships/image" Target="../media/image57.png"/><Relationship Id="rId4" Type="http://schemas.openxmlformats.org/officeDocument/2006/relationships/image" Target="../media/image34.png"/><Relationship Id="rId9" Type="http://schemas.openxmlformats.org/officeDocument/2006/relationships/image" Target="../media/image36.png"/><Relationship Id="rId14" Type="http://schemas.openxmlformats.org/officeDocument/2006/relationships/image" Target="../media/image5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61.png"/><Relationship Id="rId3" Type="http://schemas.openxmlformats.org/officeDocument/2006/relationships/image" Target="../media/image19.png"/><Relationship Id="rId7" Type="http://schemas.openxmlformats.org/officeDocument/2006/relationships/image" Target="../media/image58.png"/><Relationship Id="rId12" Type="http://schemas.openxmlformats.org/officeDocument/2006/relationships/image" Target="../media/image6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11" Type="http://schemas.openxmlformats.org/officeDocument/2006/relationships/image" Target="../media/image32.png"/><Relationship Id="rId5" Type="http://schemas.openxmlformats.org/officeDocument/2006/relationships/image" Target="../media/image33.png"/><Relationship Id="rId15" Type="http://schemas.openxmlformats.org/officeDocument/2006/relationships/image" Target="../media/image63.png"/><Relationship Id="rId10" Type="http://schemas.openxmlformats.org/officeDocument/2006/relationships/image" Target="../media/image26.png"/><Relationship Id="rId4" Type="http://schemas.openxmlformats.org/officeDocument/2006/relationships/image" Target="../media/image34.png"/><Relationship Id="rId9" Type="http://schemas.openxmlformats.org/officeDocument/2006/relationships/image" Target="../media/image25.png"/><Relationship Id="rId14" Type="http://schemas.openxmlformats.org/officeDocument/2006/relationships/image" Target="../media/image6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png"/><Relationship Id="rId18" Type="http://schemas.openxmlformats.org/officeDocument/2006/relationships/image" Target="../media/image47.png"/><Relationship Id="rId3" Type="http://schemas.openxmlformats.org/officeDocument/2006/relationships/image" Target="../media/image19.png"/><Relationship Id="rId7" Type="http://schemas.openxmlformats.org/officeDocument/2006/relationships/image" Target="../media/image33.png"/><Relationship Id="rId12" Type="http://schemas.openxmlformats.org/officeDocument/2006/relationships/image" Target="../media/image39.png"/><Relationship Id="rId17" Type="http://schemas.openxmlformats.org/officeDocument/2006/relationships/image" Target="../media/image68.png"/><Relationship Id="rId2" Type="http://schemas.openxmlformats.org/officeDocument/2006/relationships/image" Target="../media/image18.png"/><Relationship Id="rId16" Type="http://schemas.openxmlformats.org/officeDocument/2006/relationships/image" Target="../media/image6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11" Type="http://schemas.openxmlformats.org/officeDocument/2006/relationships/image" Target="../media/image38.png"/><Relationship Id="rId5" Type="http://schemas.openxmlformats.org/officeDocument/2006/relationships/image" Target="../media/image25.png"/><Relationship Id="rId15" Type="http://schemas.openxmlformats.org/officeDocument/2006/relationships/image" Target="../media/image66.png"/><Relationship Id="rId10" Type="http://schemas.openxmlformats.org/officeDocument/2006/relationships/image" Target="../media/image37.png"/><Relationship Id="rId4" Type="http://schemas.openxmlformats.org/officeDocument/2006/relationships/image" Target="../media/image64.png"/><Relationship Id="rId9" Type="http://schemas.openxmlformats.org/officeDocument/2006/relationships/image" Target="../media/image36.png"/><Relationship Id="rId14" Type="http://schemas.openxmlformats.org/officeDocument/2006/relationships/image" Target="../media/image6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C1615718-E26E-4BE6-A856-8114A3DF202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3000"/>
          </a:blip>
          <a:stretch>
            <a:fillRect/>
          </a:stretch>
        </p:blipFill>
        <p:spPr>
          <a:xfrm>
            <a:off x="0" y="-12700"/>
            <a:ext cx="18288000" cy="1045464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 rot="191027">
            <a:off x="-737019" y="4657674"/>
            <a:ext cx="19552381" cy="5723810"/>
            <a:chOff x="-633333" y="5111362"/>
            <a:chExt cx="19552381" cy="572381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21420000">
              <a:off x="-633333" y="5111362"/>
              <a:ext cx="19552381" cy="5723810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81267" y="3722114"/>
            <a:ext cx="3569196" cy="79403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BFFE64F-44C6-4011-8D58-910D1BECBA0A}"/>
              </a:ext>
            </a:extLst>
          </p:cNvPr>
          <p:cNvSpPr txBox="1"/>
          <p:nvPr/>
        </p:nvSpPr>
        <p:spPr>
          <a:xfrm>
            <a:off x="771471" y="1714500"/>
            <a:ext cx="16535400" cy="26575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800" spc="-150" dirty="0">
                <a:solidFill>
                  <a:schemeClr val="bg1"/>
                </a:solidFill>
                <a:latin typeface="Verdana Pro SemiBold" panose="020B0604020202020204" pitchFamily="34" charset="0"/>
                <a:ea typeface="Segoe UI Black" panose="020B0A02040204020203" pitchFamily="34" charset="0"/>
                <a:cs typeface="Cascadia Mono SemiBold" panose="020B0609020000020004" pitchFamily="49" charset="0"/>
              </a:rPr>
              <a:t>Mediation and Fuzzy Mediation Analysis</a:t>
            </a:r>
          </a:p>
          <a:p>
            <a:pPr>
              <a:lnSpc>
                <a:spcPct val="120000"/>
              </a:lnSpc>
            </a:pPr>
            <a:r>
              <a:rPr lang="en-US" altLang="ko-KR" sz="4800" spc="-150" dirty="0">
                <a:solidFill>
                  <a:schemeClr val="bg1"/>
                </a:solidFill>
                <a:latin typeface="Verdana Pro SemiBold" panose="020B0704030504040204" pitchFamily="34" charset="0"/>
                <a:cs typeface="Cascadia Mono SemiBold" panose="020B0609020000020004" pitchFamily="49" charset="0"/>
              </a:rPr>
              <a:t>for Multiple Covariates and</a:t>
            </a:r>
          </a:p>
          <a:p>
            <a:pPr>
              <a:lnSpc>
                <a:spcPct val="120000"/>
              </a:lnSpc>
            </a:pPr>
            <a:r>
              <a:rPr lang="en-US" altLang="ko-KR" sz="4800" spc="-150" dirty="0">
                <a:solidFill>
                  <a:schemeClr val="bg1"/>
                </a:solidFill>
                <a:latin typeface="Verdana Pro SemiBold" panose="020B0704030504040204" pitchFamily="34" charset="0"/>
                <a:cs typeface="Cascadia Mono SemiBold" panose="020B0609020000020004" pitchFamily="49" charset="0"/>
              </a:rPr>
              <a:t>Its Applications to Solar Power Data</a:t>
            </a:r>
            <a:endParaRPr lang="ko-KR" altLang="en-US" sz="4800" spc="-150" dirty="0">
              <a:solidFill>
                <a:schemeClr val="bg1"/>
              </a:solidFill>
              <a:latin typeface="Verdana Pro SemiBold" panose="020B0704030504040204" pitchFamily="34" charset="0"/>
              <a:cs typeface="Cascadia Mono SemiBold" panose="020B06090200000200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864658-9548-41F0-8366-3765F5B1F0B7}"/>
              </a:ext>
            </a:extLst>
          </p:cNvPr>
          <p:cNvSpPr txBox="1"/>
          <p:nvPr/>
        </p:nvSpPr>
        <p:spPr>
          <a:xfrm>
            <a:off x="881267" y="9178400"/>
            <a:ext cx="8372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u="sng" dirty="0">
                <a:solidFill>
                  <a:schemeClr val="bg1"/>
                </a:solidFill>
                <a:latin typeface="Verdana Pro SemiBold" panose="020B0704030504040204" pitchFamily="34" charset="0"/>
              </a:rPr>
              <a:t>Jungeun Lee</a:t>
            </a:r>
            <a:r>
              <a:rPr lang="en-US" altLang="ko-KR" dirty="0">
                <a:solidFill>
                  <a:schemeClr val="bg1"/>
                </a:solidFill>
                <a:latin typeface="Verdana Pro SemiBold" panose="020B0704030504040204" pitchFamily="34" charset="0"/>
              </a:rPr>
              <a:t>, </a:t>
            </a:r>
            <a:r>
              <a:rPr lang="en-US" altLang="ko-KR" dirty="0" err="1">
                <a:solidFill>
                  <a:schemeClr val="bg1"/>
                </a:solidFill>
                <a:latin typeface="Verdana Pro SemiBold" panose="020B0704030504040204" pitchFamily="34" charset="0"/>
              </a:rPr>
              <a:t>Yeonkyung</a:t>
            </a:r>
            <a:r>
              <a:rPr lang="en-US" altLang="ko-KR" dirty="0">
                <a:solidFill>
                  <a:schemeClr val="bg1"/>
                </a:solidFill>
                <a:latin typeface="Verdana Pro SemiBold" panose="020B0704030504040204" pitchFamily="34" charset="0"/>
              </a:rPr>
              <a:t> Lee, Sung </a:t>
            </a:r>
            <a:r>
              <a:rPr lang="en-US" altLang="ko-KR" dirty="0" err="1">
                <a:solidFill>
                  <a:schemeClr val="bg1"/>
                </a:solidFill>
                <a:latin typeface="Verdana Pro SemiBold" panose="020B0704030504040204" pitchFamily="34" charset="0"/>
              </a:rPr>
              <a:t>Wook</a:t>
            </a:r>
            <a:r>
              <a:rPr lang="en-US" altLang="ko-KR" dirty="0">
                <a:solidFill>
                  <a:schemeClr val="bg1"/>
                </a:solidFill>
                <a:latin typeface="Verdana Pro SemiBold" panose="020B0704030504040204" pitchFamily="34" charset="0"/>
              </a:rPr>
              <a:t> </a:t>
            </a:r>
            <a:r>
              <a:rPr lang="en-US" altLang="ko-KR" dirty="0" err="1">
                <a:solidFill>
                  <a:schemeClr val="bg1"/>
                </a:solidFill>
                <a:latin typeface="Verdana Pro SemiBold" panose="020B0704030504040204" pitchFamily="34" charset="0"/>
              </a:rPr>
              <a:t>Baik</a:t>
            </a:r>
            <a:r>
              <a:rPr lang="en-US" altLang="ko-KR" dirty="0">
                <a:solidFill>
                  <a:schemeClr val="bg1"/>
                </a:solidFill>
                <a:latin typeface="Verdana Pro SemiBold" panose="020B0704030504040204" pitchFamily="34" charset="0"/>
              </a:rPr>
              <a:t> and </a:t>
            </a:r>
            <a:r>
              <a:rPr lang="en-US" altLang="ko-KR" dirty="0" err="1">
                <a:solidFill>
                  <a:schemeClr val="bg1"/>
                </a:solidFill>
                <a:latin typeface="Verdana Pro SemiBold" panose="020B0704030504040204" pitchFamily="34" charset="0"/>
              </a:rPr>
              <a:t>Jin</a:t>
            </a:r>
            <a:r>
              <a:rPr lang="en-US" altLang="ko-KR" dirty="0">
                <a:solidFill>
                  <a:schemeClr val="bg1"/>
                </a:solidFill>
                <a:latin typeface="Verdana Pro SemiBold" panose="020B0704030504040204" pitchFamily="34" charset="0"/>
              </a:rPr>
              <a:t> </a:t>
            </a:r>
            <a:r>
              <a:rPr lang="en-US" altLang="ko-KR" dirty="0" err="1">
                <a:solidFill>
                  <a:schemeClr val="bg1"/>
                </a:solidFill>
                <a:latin typeface="Verdana Pro SemiBold" panose="020B0704030504040204" pitchFamily="34" charset="0"/>
              </a:rPr>
              <a:t>Hee</a:t>
            </a:r>
            <a:r>
              <a:rPr lang="en-US" altLang="ko-KR" dirty="0">
                <a:solidFill>
                  <a:schemeClr val="bg1"/>
                </a:solidFill>
                <a:latin typeface="Verdana Pro SemiBold" panose="020B0704030504040204" pitchFamily="34" charset="0"/>
              </a:rPr>
              <a:t> Yoon </a:t>
            </a:r>
            <a:endParaRPr lang="ko-KR" altLang="en-US" dirty="0">
              <a:solidFill>
                <a:schemeClr val="bg1"/>
              </a:solidFill>
              <a:latin typeface="Verdana Pro SemiBold" panose="020B070403050404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D4BD45B-9F24-4212-B9AA-6F1BFD351CB0}"/>
              </a:ext>
            </a:extLst>
          </p:cNvPr>
          <p:cNvSpPr txBox="1"/>
          <p:nvPr/>
        </p:nvSpPr>
        <p:spPr>
          <a:xfrm>
            <a:off x="881267" y="8360335"/>
            <a:ext cx="98629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Verdana Pro SemiBold" panose="020B0704030504040204" pitchFamily="34" charset="0"/>
              </a:rPr>
              <a:t>Department of Mathematics and Statistics, Sejong University</a:t>
            </a:r>
          </a:p>
          <a:p>
            <a:r>
              <a:rPr lang="en-US" altLang="ko-KR" sz="2000" dirty="0">
                <a:solidFill>
                  <a:schemeClr val="bg1"/>
                </a:solidFill>
                <a:latin typeface="Verdana Pro SemiBold" panose="020B0704030504040204" pitchFamily="34" charset="0"/>
              </a:rPr>
              <a:t>Department of Digital Content, Sejong University</a:t>
            </a:r>
          </a:p>
          <a:p>
            <a:r>
              <a:rPr lang="ko-KR" altLang="en-US" sz="2000" u="sng" dirty="0">
                <a:solidFill>
                  <a:schemeClr val="bg1"/>
                </a:solidFill>
                <a:latin typeface="Verdana Pro SemiBold" panose="020B0704030504040204" pitchFamily="34" charset="0"/>
              </a:rPr>
              <a:t> </a:t>
            </a:r>
            <a:endParaRPr lang="ko-KR" altLang="en-US" sz="2000" dirty="0">
              <a:solidFill>
                <a:schemeClr val="bg1"/>
              </a:solidFill>
              <a:latin typeface="Verdana Pro SemiBold" panose="020B0704030504040204" pitchFamily="34" charset="0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89855578-851A-43E5-A1B2-E39125D8A1F9}"/>
              </a:ext>
            </a:extLst>
          </p:cNvPr>
          <p:cNvSpPr/>
          <p:nvPr/>
        </p:nvSpPr>
        <p:spPr>
          <a:xfrm>
            <a:off x="17060370" y="9383846"/>
            <a:ext cx="692726" cy="673326"/>
          </a:xfrm>
          <a:prstGeom prst="ellipse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7559" t="-26975" r="-17559" b="-2697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26" name="Picture 2" descr="충북대학교 심볼마크,로고(JPG, AI) 상세보기 -디자인 자료실&amp;lt;홍보자료실&amp;lt;충북대학교 홍보관">
            <a:extLst>
              <a:ext uri="{FF2B5EF4-FFF2-40B4-BE49-F238E27FC236}">
                <a16:creationId xmlns:a16="http://schemas.microsoft.com/office/drawing/2014/main" id="{9440AEE6-AEED-4E02-9B29-48B7FC0C45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77515" y="9373189"/>
            <a:ext cx="692726" cy="692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한국지능시스템학회 - 해시넷">
            <a:extLst>
              <a:ext uri="{FF2B5EF4-FFF2-40B4-BE49-F238E27FC236}">
                <a16:creationId xmlns:a16="http://schemas.microsoft.com/office/drawing/2014/main" id="{4300C5C3-21C9-485B-8430-57B3ACAF74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11000"/>
                    </a14:imgEffect>
                    <a14:imgEffect>
                      <a14:brightnessContrast brigh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77451" y="8791248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F5FA231C-B24C-465A-8509-18EF1125E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altLang="ko-KR" smtClean="0"/>
              <a:pPr/>
              <a:t>1</a:t>
            </a:fld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그룹 1002">
            <a:extLst>
              <a:ext uri="{FF2B5EF4-FFF2-40B4-BE49-F238E27FC236}">
                <a16:creationId xmlns:a16="http://schemas.microsoft.com/office/drawing/2014/main" id="{1274BE4C-5EC9-49D0-9426-FFF5E169F0F5}"/>
              </a:ext>
            </a:extLst>
          </p:cNvPr>
          <p:cNvGrpSpPr/>
          <p:nvPr/>
        </p:nvGrpSpPr>
        <p:grpSpPr>
          <a:xfrm>
            <a:off x="-1213295" y="3771900"/>
            <a:ext cx="9351981" cy="7383397"/>
            <a:chOff x="-1617968" y="4489181"/>
            <a:chExt cx="9351981" cy="7383397"/>
          </a:xfrm>
        </p:grpSpPr>
        <p:pic>
          <p:nvPicPr>
            <p:cNvPr id="62" name="Object 5">
              <a:extLst>
                <a:ext uri="{FF2B5EF4-FFF2-40B4-BE49-F238E27FC236}">
                  <a16:creationId xmlns:a16="http://schemas.microsoft.com/office/drawing/2014/main" id="{96BE780D-C61A-4D52-95F8-098788C670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2580000">
              <a:off x="-1617968" y="4489181"/>
              <a:ext cx="9351981" cy="7383397"/>
            </a:xfrm>
            <a:prstGeom prst="rect">
              <a:avLst/>
            </a:prstGeom>
          </p:spPr>
        </p:pic>
      </p:grpSp>
      <p:grpSp>
        <p:nvGrpSpPr>
          <p:cNvPr id="59" name="그룹 1001">
            <a:extLst>
              <a:ext uri="{FF2B5EF4-FFF2-40B4-BE49-F238E27FC236}">
                <a16:creationId xmlns:a16="http://schemas.microsoft.com/office/drawing/2014/main" id="{3C61143E-ECA9-402E-BDB0-E311D764EBD5}"/>
              </a:ext>
            </a:extLst>
          </p:cNvPr>
          <p:cNvGrpSpPr/>
          <p:nvPr/>
        </p:nvGrpSpPr>
        <p:grpSpPr>
          <a:xfrm>
            <a:off x="11362174" y="3030208"/>
            <a:ext cx="9153525" cy="8517091"/>
            <a:chOff x="11362174" y="3030208"/>
            <a:chExt cx="9153525" cy="8517091"/>
          </a:xfrm>
        </p:grpSpPr>
        <p:pic>
          <p:nvPicPr>
            <p:cNvPr id="60" name="Object 2">
              <a:extLst>
                <a:ext uri="{FF2B5EF4-FFF2-40B4-BE49-F238E27FC236}">
                  <a16:creationId xmlns:a16="http://schemas.microsoft.com/office/drawing/2014/main" id="{D1953C62-2C05-490B-9896-6F3671DBC8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760000">
              <a:off x="11362174" y="3030208"/>
              <a:ext cx="9153525" cy="8517091"/>
            </a:xfrm>
            <a:prstGeom prst="rect">
              <a:avLst/>
            </a:prstGeom>
          </p:spPr>
        </p:pic>
      </p:grp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898D9B5F-F25C-48F8-9263-57BA2A22211A}"/>
              </a:ext>
            </a:extLst>
          </p:cNvPr>
          <p:cNvSpPr/>
          <p:nvPr/>
        </p:nvSpPr>
        <p:spPr>
          <a:xfrm>
            <a:off x="326504" y="2538112"/>
            <a:ext cx="17602199" cy="7116734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2FED3B7-61D4-4CCB-8BDD-097C93B9C2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altLang="ko-KR" smtClean="0"/>
              <a:pPr/>
              <a:t>10</a:t>
            </a:fld>
            <a:endParaRPr lang="en-US" dirty="0"/>
          </a:p>
        </p:txBody>
      </p:sp>
      <p:grpSp>
        <p:nvGrpSpPr>
          <p:cNvPr id="53" name="그룹 1003">
            <a:extLst>
              <a:ext uri="{FF2B5EF4-FFF2-40B4-BE49-F238E27FC236}">
                <a16:creationId xmlns:a16="http://schemas.microsoft.com/office/drawing/2014/main" id="{5451A532-BFD8-4025-A494-695230C3C3FE}"/>
              </a:ext>
            </a:extLst>
          </p:cNvPr>
          <p:cNvGrpSpPr/>
          <p:nvPr/>
        </p:nvGrpSpPr>
        <p:grpSpPr>
          <a:xfrm>
            <a:off x="-3810000" y="2483096"/>
            <a:ext cx="19704427" cy="1187860"/>
            <a:chOff x="6592262" y="-29255598"/>
            <a:chExt cx="10912762" cy="6405048"/>
          </a:xfrm>
        </p:grpSpPr>
        <p:pic>
          <p:nvPicPr>
            <p:cNvPr id="58" name="Object 15">
              <a:extLst>
                <a:ext uri="{FF2B5EF4-FFF2-40B4-BE49-F238E27FC236}">
                  <a16:creationId xmlns:a16="http://schemas.microsoft.com/office/drawing/2014/main" id="{9512A14A-053D-4312-8F86-84695632FE6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592262" y="-29255598"/>
              <a:ext cx="10912762" cy="6405048"/>
            </a:xfrm>
            <a:prstGeom prst="rect">
              <a:avLst/>
            </a:prstGeom>
          </p:spPr>
        </p:pic>
        <p:pic>
          <p:nvPicPr>
            <p:cNvPr id="63" name="Object 16">
              <a:extLst>
                <a:ext uri="{FF2B5EF4-FFF2-40B4-BE49-F238E27FC236}">
                  <a16:creationId xmlns:a16="http://schemas.microsoft.com/office/drawing/2014/main" id="{B1317C3E-FEF0-4CE3-BD85-34D4E0AB39D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254251" y="-27804042"/>
              <a:ext cx="5456381" cy="3202524"/>
            </a:xfrm>
            <a:prstGeom prst="rect">
              <a:avLst/>
            </a:prstGeom>
          </p:spPr>
        </p:pic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2769D0CC-DA93-43D3-9D55-1A33FD812AA4}"/>
              </a:ext>
            </a:extLst>
          </p:cNvPr>
          <p:cNvSpPr txBox="1"/>
          <p:nvPr/>
        </p:nvSpPr>
        <p:spPr>
          <a:xfrm>
            <a:off x="1178556" y="2806527"/>
            <a:ext cx="97273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Amasis MT Pro Medium" panose="02040604050005020304" pitchFamily="18" charset="0"/>
                <a:cs typeface="Cascadia Code SemiBold" panose="020B0609020000020004" pitchFamily="49" charset="0"/>
              </a:rPr>
              <a:t>Fuzzy Mediation Analysis for </a:t>
            </a:r>
            <a:r>
              <a:rPr lang="en-US" altLang="ko-KR" sz="2400" dirty="0">
                <a:solidFill>
                  <a:schemeClr val="accent1">
                    <a:lumMod val="75000"/>
                  </a:schemeClr>
                </a:solidFill>
                <a:latin typeface="Amasis MT Pro Medium" panose="02040604050005020304" pitchFamily="18" charset="0"/>
                <a:cs typeface="Cascadia Code SemiBold" panose="020B0609020000020004" pitchFamily="49" charset="0"/>
              </a:rPr>
              <a:t>multiple covariates </a:t>
            </a:r>
            <a:r>
              <a:rPr lang="en-US" altLang="ko-KR" sz="2400" dirty="0">
                <a:solidFill>
                  <a:schemeClr val="bg1"/>
                </a:solidFill>
                <a:latin typeface="Amasis MT Pro Medium" panose="02040604050005020304" pitchFamily="18" charset="0"/>
                <a:cs typeface="Cascadia Code SemiBold" panose="020B0609020000020004" pitchFamily="49" charset="0"/>
              </a:rPr>
              <a:t>with </a:t>
            </a:r>
            <a:r>
              <a:rPr lang="en-US" altLang="ko-KR" sz="2400" dirty="0">
                <a:solidFill>
                  <a:schemeClr val="accent1">
                    <a:lumMod val="75000"/>
                  </a:schemeClr>
                </a:solidFill>
                <a:latin typeface="Amasis MT Pro Medium" panose="02040604050005020304" pitchFamily="18" charset="0"/>
                <a:cs typeface="Cascadia Code SemiBold" panose="020B0609020000020004" pitchFamily="49" charset="0"/>
              </a:rPr>
              <a:t>one mediator</a:t>
            </a:r>
            <a:endParaRPr lang="ko-KR" altLang="en-US" sz="2400" dirty="0">
              <a:solidFill>
                <a:schemeClr val="accent1">
                  <a:lumMod val="75000"/>
                </a:schemeClr>
              </a:solidFill>
              <a:latin typeface="Amasis MT Pro Medium" panose="02040604050005020304" pitchFamily="18" charset="0"/>
              <a:cs typeface="Cascadia Code SemiBold" panose="020B06090200000200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85FD35E2-2ABA-4FC9-A099-D5556B1DCBA2}"/>
              </a:ext>
            </a:extLst>
          </p:cNvPr>
          <p:cNvSpPr/>
          <p:nvPr/>
        </p:nvSpPr>
        <p:spPr>
          <a:xfrm>
            <a:off x="1076200" y="3696416"/>
            <a:ext cx="8657247" cy="5442479"/>
          </a:xfrm>
          <a:prstGeom prst="rect">
            <a:avLst/>
          </a:prstGeom>
          <a:noFill/>
          <a:ln w="57150">
            <a:solidFill>
              <a:schemeClr val="accent6">
                <a:lumMod val="40000"/>
                <a:lumOff val="6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93D19C42-6DC0-4AFB-8E35-2F6E1F119AF0}"/>
              </a:ext>
            </a:extLst>
          </p:cNvPr>
          <p:cNvSpPr txBox="1"/>
          <p:nvPr/>
        </p:nvSpPr>
        <p:spPr>
          <a:xfrm>
            <a:off x="340211" y="1551475"/>
            <a:ext cx="88037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atin typeface="Amasis MT Pro" panose="02040504050005020304" pitchFamily="18" charset="0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Fuzzy Mediation Analysis</a:t>
            </a:r>
            <a:endParaRPr lang="ko-KR" altLang="en-US" sz="3200" b="1" dirty="0">
              <a:latin typeface="Amasis MT Pro" panose="02040504050005020304" pitchFamily="18" charset="0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7DBB6B0-7CD4-49BB-914A-02894833E28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4166" t="39358" r="25313" b="18684"/>
          <a:stretch/>
        </p:blipFill>
        <p:spPr>
          <a:xfrm>
            <a:off x="1791285" y="4187883"/>
            <a:ext cx="7410434" cy="4316269"/>
          </a:xfrm>
          <a:prstGeom prst="rect">
            <a:avLst/>
          </a:prstGeom>
        </p:spPr>
      </p:pic>
      <p:grpSp>
        <p:nvGrpSpPr>
          <p:cNvPr id="104" name="그룹 1004">
            <a:extLst>
              <a:ext uri="{FF2B5EF4-FFF2-40B4-BE49-F238E27FC236}">
                <a16:creationId xmlns:a16="http://schemas.microsoft.com/office/drawing/2014/main" id="{590E85DF-D110-4AA5-81BF-7190CBED0284}"/>
              </a:ext>
            </a:extLst>
          </p:cNvPr>
          <p:cNvGrpSpPr/>
          <p:nvPr/>
        </p:nvGrpSpPr>
        <p:grpSpPr>
          <a:xfrm>
            <a:off x="13573787" y="4209257"/>
            <a:ext cx="87554" cy="2991205"/>
            <a:chOff x="18045406" y="6634883"/>
            <a:chExt cx="87554" cy="2991205"/>
          </a:xfrm>
        </p:grpSpPr>
        <p:pic>
          <p:nvPicPr>
            <p:cNvPr id="105" name="Object 33">
              <a:extLst>
                <a:ext uri="{FF2B5EF4-FFF2-40B4-BE49-F238E27FC236}">
                  <a16:creationId xmlns:a16="http://schemas.microsoft.com/office/drawing/2014/main" id="{E84DFABF-1018-48D9-AEF4-955F1B4358E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5400000">
              <a:off x="16593580" y="8086709"/>
              <a:ext cx="2991205" cy="87554"/>
            </a:xfrm>
            <a:prstGeom prst="rect">
              <a:avLst/>
            </a:prstGeom>
          </p:spPr>
        </p:pic>
      </p:grpSp>
      <p:grpSp>
        <p:nvGrpSpPr>
          <p:cNvPr id="106" name="그룹 1005">
            <a:extLst>
              <a:ext uri="{FF2B5EF4-FFF2-40B4-BE49-F238E27FC236}">
                <a16:creationId xmlns:a16="http://schemas.microsoft.com/office/drawing/2014/main" id="{F3BDF0DC-26C0-4A40-8574-0514364C0729}"/>
              </a:ext>
            </a:extLst>
          </p:cNvPr>
          <p:cNvGrpSpPr/>
          <p:nvPr/>
        </p:nvGrpSpPr>
        <p:grpSpPr>
          <a:xfrm>
            <a:off x="10549476" y="3829223"/>
            <a:ext cx="6035523" cy="632219"/>
            <a:chOff x="12409326" y="5500142"/>
            <a:chExt cx="4928615" cy="632219"/>
          </a:xfrm>
        </p:grpSpPr>
        <p:grpSp>
          <p:nvGrpSpPr>
            <p:cNvPr id="107" name="그룹 1006">
              <a:extLst>
                <a:ext uri="{FF2B5EF4-FFF2-40B4-BE49-F238E27FC236}">
                  <a16:creationId xmlns:a16="http://schemas.microsoft.com/office/drawing/2014/main" id="{CE2D982E-7408-4C97-8F57-59DF5D5C6BB5}"/>
                </a:ext>
              </a:extLst>
            </p:cNvPr>
            <p:cNvGrpSpPr/>
            <p:nvPr/>
          </p:nvGrpSpPr>
          <p:grpSpPr>
            <a:xfrm>
              <a:off x="12409326" y="5500142"/>
              <a:ext cx="4928615" cy="632219"/>
              <a:chOff x="12409326" y="5500142"/>
              <a:chExt cx="4928615" cy="632219"/>
            </a:xfrm>
          </p:grpSpPr>
          <p:pic>
            <p:nvPicPr>
              <p:cNvPr id="109" name="Object 37">
                <a:extLst>
                  <a:ext uri="{FF2B5EF4-FFF2-40B4-BE49-F238E27FC236}">
                    <a16:creationId xmlns:a16="http://schemas.microsoft.com/office/drawing/2014/main" id="{E6AA3628-D5EA-4F3C-8AD0-2E44CF649C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2409326" y="5500142"/>
                <a:ext cx="4928615" cy="632219"/>
              </a:xfrm>
              <a:prstGeom prst="rect">
                <a:avLst/>
              </a:prstGeom>
            </p:spPr>
          </p:pic>
        </p:grpSp>
        <p:pic>
          <p:nvPicPr>
            <p:cNvPr id="108" name="Object 39">
              <a:extLst>
                <a:ext uri="{FF2B5EF4-FFF2-40B4-BE49-F238E27FC236}">
                  <a16:creationId xmlns:a16="http://schemas.microsoft.com/office/drawing/2014/main" id="{F1E774C9-9A2F-4C7A-A630-43BA95439CF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664533" y="5622042"/>
              <a:ext cx="746626" cy="484075"/>
            </a:xfrm>
            <a:prstGeom prst="rect">
              <a:avLst/>
            </a:prstGeom>
          </p:spPr>
        </p:pic>
      </p:grpSp>
      <p:grpSp>
        <p:nvGrpSpPr>
          <p:cNvPr id="110" name="그룹 1007">
            <a:extLst>
              <a:ext uri="{FF2B5EF4-FFF2-40B4-BE49-F238E27FC236}">
                <a16:creationId xmlns:a16="http://schemas.microsoft.com/office/drawing/2014/main" id="{3A1C3B21-30F4-4EEF-908A-C5D54409BF60}"/>
              </a:ext>
            </a:extLst>
          </p:cNvPr>
          <p:cNvGrpSpPr/>
          <p:nvPr/>
        </p:nvGrpSpPr>
        <p:grpSpPr>
          <a:xfrm>
            <a:off x="10558552" y="4652537"/>
            <a:ext cx="6024407" cy="632219"/>
            <a:chOff x="12418403" y="6323456"/>
            <a:chExt cx="4919538" cy="632219"/>
          </a:xfrm>
        </p:grpSpPr>
        <p:grpSp>
          <p:nvGrpSpPr>
            <p:cNvPr id="111" name="그룹 1008">
              <a:extLst>
                <a:ext uri="{FF2B5EF4-FFF2-40B4-BE49-F238E27FC236}">
                  <a16:creationId xmlns:a16="http://schemas.microsoft.com/office/drawing/2014/main" id="{63758B5A-42FB-4BFD-8F89-E3E92B4B518B}"/>
                </a:ext>
              </a:extLst>
            </p:cNvPr>
            <p:cNvGrpSpPr/>
            <p:nvPr/>
          </p:nvGrpSpPr>
          <p:grpSpPr>
            <a:xfrm>
              <a:off x="12418403" y="6323456"/>
              <a:ext cx="4919538" cy="632219"/>
              <a:chOff x="12418403" y="6323456"/>
              <a:chExt cx="4919538" cy="632219"/>
            </a:xfrm>
          </p:grpSpPr>
          <p:pic>
            <p:nvPicPr>
              <p:cNvPr id="113" name="Object 44">
                <a:extLst>
                  <a:ext uri="{FF2B5EF4-FFF2-40B4-BE49-F238E27FC236}">
                    <a16:creationId xmlns:a16="http://schemas.microsoft.com/office/drawing/2014/main" id="{3450D49B-3E89-40EE-BD6D-0EFEACC078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2418403" y="6323456"/>
                <a:ext cx="4919538" cy="632219"/>
              </a:xfrm>
              <a:prstGeom prst="rect">
                <a:avLst/>
              </a:prstGeom>
            </p:spPr>
          </p:pic>
        </p:grpSp>
        <p:pic>
          <p:nvPicPr>
            <p:cNvPr id="112" name="Object 47">
              <a:extLst>
                <a:ext uri="{FF2B5EF4-FFF2-40B4-BE49-F238E27FC236}">
                  <a16:creationId xmlns:a16="http://schemas.microsoft.com/office/drawing/2014/main" id="{4106EF88-754F-4DFF-8279-E26597DD004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653187" y="6454923"/>
              <a:ext cx="759914" cy="484075"/>
            </a:xfrm>
            <a:prstGeom prst="rect">
              <a:avLst/>
            </a:prstGeom>
          </p:spPr>
        </p:pic>
      </p:grpSp>
      <p:grpSp>
        <p:nvGrpSpPr>
          <p:cNvPr id="114" name="그룹 1009">
            <a:extLst>
              <a:ext uri="{FF2B5EF4-FFF2-40B4-BE49-F238E27FC236}">
                <a16:creationId xmlns:a16="http://schemas.microsoft.com/office/drawing/2014/main" id="{0B08E54D-E0BE-47A3-89E1-4ABF0D85F74C}"/>
              </a:ext>
            </a:extLst>
          </p:cNvPr>
          <p:cNvGrpSpPr/>
          <p:nvPr/>
        </p:nvGrpSpPr>
        <p:grpSpPr>
          <a:xfrm>
            <a:off x="10558553" y="5475850"/>
            <a:ext cx="6004909" cy="632219"/>
            <a:chOff x="12418403" y="7146769"/>
            <a:chExt cx="4903616" cy="632219"/>
          </a:xfrm>
        </p:grpSpPr>
        <p:grpSp>
          <p:nvGrpSpPr>
            <p:cNvPr id="115" name="그룹 1010">
              <a:extLst>
                <a:ext uri="{FF2B5EF4-FFF2-40B4-BE49-F238E27FC236}">
                  <a16:creationId xmlns:a16="http://schemas.microsoft.com/office/drawing/2014/main" id="{F050533B-3582-4330-848F-54037DB5B797}"/>
                </a:ext>
              </a:extLst>
            </p:cNvPr>
            <p:cNvGrpSpPr/>
            <p:nvPr/>
          </p:nvGrpSpPr>
          <p:grpSpPr>
            <a:xfrm>
              <a:off x="12418403" y="7146769"/>
              <a:ext cx="4903616" cy="632219"/>
              <a:chOff x="12418403" y="7146769"/>
              <a:chExt cx="4903616" cy="632219"/>
            </a:xfrm>
          </p:grpSpPr>
          <p:pic>
            <p:nvPicPr>
              <p:cNvPr id="117" name="Object 51">
                <a:extLst>
                  <a:ext uri="{FF2B5EF4-FFF2-40B4-BE49-F238E27FC236}">
                    <a16:creationId xmlns:a16="http://schemas.microsoft.com/office/drawing/2014/main" id="{02429C74-2E02-4448-9891-D2527CE87E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2418403" y="7146769"/>
                <a:ext cx="4903616" cy="632219"/>
              </a:xfrm>
              <a:prstGeom prst="rect">
                <a:avLst/>
              </a:prstGeom>
            </p:spPr>
          </p:pic>
        </p:grpSp>
        <p:pic>
          <p:nvPicPr>
            <p:cNvPr id="116" name="Object 54">
              <a:extLst>
                <a:ext uri="{FF2B5EF4-FFF2-40B4-BE49-F238E27FC236}">
                  <a16:creationId xmlns:a16="http://schemas.microsoft.com/office/drawing/2014/main" id="{0F478761-6CAA-4A04-BC93-0477572AE8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653188" y="7278131"/>
              <a:ext cx="759912" cy="484075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6BB4FF47-864D-4A0F-B3CA-4A0F63CDA834}"/>
                  </a:ext>
                </a:extLst>
              </p:cNvPr>
              <p:cNvSpPr txBox="1"/>
              <p:nvPr/>
            </p:nvSpPr>
            <p:spPr>
              <a:xfrm>
                <a:off x="11495377" y="4773216"/>
                <a:ext cx="4577794" cy="4073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ko-KR" altLang="ko-KR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</m:acc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ko-KR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20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⊕</m:t>
                      </m:r>
                      <m:sSub>
                        <m:sSubPr>
                          <m:ctrlPr>
                            <a:rPr lang="ko-KR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  <m:sSub>
                        <m:sSubPr>
                          <m:ctrlPr>
                            <a:rPr lang="ko-KR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ko-KR" altLang="ko-KR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⊕⋯⊕</m:t>
                      </m:r>
                      <m:sSub>
                        <m:sSubPr>
                          <m:ctrlPr>
                            <a:rPr lang="ko-KR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sSub>
                        <m:sSubPr>
                          <m:ctrlPr>
                            <a:rPr lang="ko-KR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ko-KR" altLang="ko-KR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⊕</m:t>
                      </m:r>
                      <m:sSub>
                        <m:sSubPr>
                          <m:ctrlPr>
                            <a:rPr lang="ko-KR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ko-KR" altLang="ko-KR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ko-KR" sz="1800" dirty="0">
                  <a:solidFill>
                    <a:srgbClr val="000000"/>
                  </a:solidFill>
                  <a:effectLst/>
                  <a:latin typeface="Palatino Linotype" panose="0204050205050503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6BB4FF47-864D-4A0F-B3CA-4A0F63CDA8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95377" y="4773216"/>
                <a:ext cx="4577794" cy="407356"/>
              </a:xfrm>
              <a:prstGeom prst="rect">
                <a:avLst/>
              </a:prstGeom>
              <a:blipFill>
                <a:blip r:embed="rId14"/>
                <a:stretch>
                  <a:fillRect t="-5970" b="-89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85895678-5F31-48EB-9E1E-924714EBE1DF}"/>
                  </a:ext>
                </a:extLst>
              </p:cNvPr>
              <p:cNvSpPr txBox="1"/>
              <p:nvPr/>
            </p:nvSpPr>
            <p:spPr>
              <a:xfrm>
                <a:off x="10781819" y="5466093"/>
                <a:ext cx="6004909" cy="6678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ko-KR" altLang="ko-KR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acc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ko-KR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30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⊕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ko-KR" altLang="ko-KR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  <m:e>
                          <m:sSubSup>
                            <m:sSubSupPr>
                              <m:ctrlPr>
                                <a:rPr lang="ko-KR" altLang="ko-KR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31</m:t>
                              </m:r>
                            </m:sub>
                            <m:sup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p>
                          </m:sSubSup>
                          <m:acc>
                            <m:accPr>
                              <m:chr m:val="̃"/>
                              <m:ctrlPr>
                                <a:rPr lang="ko-KR" altLang="ko-KR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ko-KR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acc>
                        </m:e>
                      </m:nary>
                      <m:r>
                        <a:rPr lang="en-US" altLang="ko-KR" i="1">
                          <a:latin typeface="Cambria Math" panose="02040503050406030204" pitchFamily="18" charset="0"/>
                        </a:rPr>
                        <m:t>⊕</m:t>
                      </m:r>
                      <m:sSub>
                        <m:sSubPr>
                          <m:ctrlPr>
                            <a:rPr lang="ko-KR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32</m:t>
                          </m:r>
                        </m:sub>
                      </m:sSub>
                      <m:acc>
                        <m:accPr>
                          <m:chr m:val="̃"/>
                          <m:ctrlPr>
                            <a:rPr lang="ko-KR" altLang="ko-KR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</m:acc>
                      <m:r>
                        <a:rPr lang="en-US" altLang="ko-KR" i="1">
                          <a:latin typeface="Cambria Math" panose="02040503050406030204" pitchFamily="18" charset="0"/>
                        </a:rPr>
                        <m:t>⊕</m:t>
                      </m:r>
                      <m:sSub>
                        <m:sSubPr>
                          <m:ctrlPr>
                            <a:rPr lang="ko-KR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ko-KR" altLang="ko-KR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ko-KR" sz="1800" dirty="0">
                  <a:solidFill>
                    <a:srgbClr val="000000"/>
                  </a:solidFill>
                  <a:effectLst/>
                  <a:latin typeface="Palatino Linotype" panose="0204050205050503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85895678-5F31-48EB-9E1E-924714EBE1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81819" y="5466093"/>
                <a:ext cx="6004909" cy="66787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AE8CE913-1641-4127-B970-3D22363A700D}"/>
                  </a:ext>
                </a:extLst>
              </p:cNvPr>
              <p:cNvSpPr txBox="1"/>
              <p:nvPr/>
            </p:nvSpPr>
            <p:spPr>
              <a:xfrm>
                <a:off x="11461977" y="3926956"/>
                <a:ext cx="4718603" cy="4054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ko-KR" altLang="ko-KR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acc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ko-KR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⊕</m:t>
                      </m:r>
                      <m:sSub>
                        <m:sSubPr>
                          <m:ctrlPr>
                            <a:rPr lang="ko-KR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sSub>
                        <m:sSubPr>
                          <m:ctrlPr>
                            <a:rPr lang="ko-KR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ko-KR" altLang="ko-KR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⊕⋯⊕</m:t>
                      </m:r>
                      <m:sSub>
                        <m:sSubPr>
                          <m:ctrlPr>
                            <a:rPr lang="ko-KR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sSub>
                        <m:sSubPr>
                          <m:ctrlPr>
                            <a:rPr lang="ko-KR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ko-KR" altLang="ko-KR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⊕</m:t>
                      </m:r>
                      <m:sSub>
                        <m:sSubPr>
                          <m:ctrlPr>
                            <a:rPr lang="ko-KR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ko-KR" altLang="ko-KR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en-US" altLang="ko-KR"/>
                        <m:t> </m:t>
                      </m:r>
                    </m:oMath>
                  </m:oMathPara>
                </a14:m>
                <a:endParaRPr lang="ko-KR" altLang="ko-KR" dirty="0"/>
              </a:p>
            </p:txBody>
          </p:sp>
        </mc:Choice>
        <mc:Fallback xmlns="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AE8CE913-1641-4127-B970-3D22363A70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61977" y="3926956"/>
                <a:ext cx="4718603" cy="405432"/>
              </a:xfrm>
              <a:prstGeom prst="rect">
                <a:avLst/>
              </a:prstGeom>
              <a:blipFill>
                <a:blip r:embed="rId16"/>
                <a:stretch>
                  <a:fillRect t="-2985" b="-746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1" name="그룹 1003">
            <a:extLst>
              <a:ext uri="{FF2B5EF4-FFF2-40B4-BE49-F238E27FC236}">
                <a16:creationId xmlns:a16="http://schemas.microsoft.com/office/drawing/2014/main" id="{27863561-153C-48E1-B19F-F6E9AECAAAEE}"/>
              </a:ext>
            </a:extLst>
          </p:cNvPr>
          <p:cNvGrpSpPr/>
          <p:nvPr/>
        </p:nvGrpSpPr>
        <p:grpSpPr>
          <a:xfrm>
            <a:off x="10903957" y="6730134"/>
            <a:ext cx="5514768" cy="1899438"/>
            <a:chOff x="10441163" y="6308500"/>
            <a:chExt cx="5456381" cy="3202524"/>
          </a:xfrm>
        </p:grpSpPr>
        <p:pic>
          <p:nvPicPr>
            <p:cNvPr id="122" name="Object 15">
              <a:extLst>
                <a:ext uri="{FF2B5EF4-FFF2-40B4-BE49-F238E27FC236}">
                  <a16:creationId xmlns:a16="http://schemas.microsoft.com/office/drawing/2014/main" id="{83B8DA06-680E-4EC2-B9FC-C8ADF117630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904421" y="4862270"/>
              <a:ext cx="10912762" cy="6405048"/>
            </a:xfrm>
            <a:prstGeom prst="rect">
              <a:avLst/>
            </a:prstGeom>
          </p:spPr>
        </p:pic>
        <p:pic>
          <p:nvPicPr>
            <p:cNvPr id="123" name="Object 16">
              <a:extLst>
                <a:ext uri="{FF2B5EF4-FFF2-40B4-BE49-F238E27FC236}">
                  <a16:creationId xmlns:a16="http://schemas.microsoft.com/office/drawing/2014/main" id="{62AE927D-0BC6-484D-8BD8-0B3A984016D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0441163" y="6308500"/>
              <a:ext cx="5456381" cy="3202524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FBBAC629-6075-4398-AEAD-655D5735F4C6}"/>
                  </a:ext>
                </a:extLst>
              </p:cNvPr>
              <p:cNvSpPr txBox="1"/>
              <p:nvPr/>
            </p:nvSpPr>
            <p:spPr>
              <a:xfrm>
                <a:off x="11145242" y="7170467"/>
                <a:ext cx="5292938" cy="12012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000" dirty="0">
                    <a:latin typeface="Amasis MT Pro Medium" panose="02040604050005020304" pitchFamily="18" charset="0"/>
                  </a:rPr>
                  <a:t>Total effect = </a:t>
                </a:r>
                <a:r>
                  <a:rPr lang="en-US" altLang="ko-KR" sz="2000" dirty="0">
                    <a:solidFill>
                      <a:schemeClr val="accent2"/>
                    </a:solidFill>
                    <a:latin typeface="Amasis MT Pro Medium" panose="02040604050005020304" pitchFamily="18" charset="0"/>
                  </a:rPr>
                  <a:t>Direct effect </a:t>
                </a:r>
                <a:r>
                  <a:rPr lang="en-US" altLang="ko-KR" sz="2000" dirty="0">
                    <a:latin typeface="Amasis MT Pro Medium" panose="02040604050005020304" pitchFamily="18" charset="0"/>
                  </a:rPr>
                  <a:t>+ </a:t>
                </a:r>
                <a:r>
                  <a:rPr lang="en-US" altLang="ko-KR" sz="2000" dirty="0">
                    <a:solidFill>
                      <a:schemeClr val="accent3">
                        <a:lumMod val="50000"/>
                      </a:schemeClr>
                    </a:solidFill>
                    <a:latin typeface="Amasis MT Pro Medium" panose="02040604050005020304" pitchFamily="18" charset="0"/>
                  </a:rPr>
                  <a:t>Indirect effect</a:t>
                </a:r>
              </a:p>
              <a:p>
                <a:endParaRPr lang="en-US" altLang="ko-KR" sz="2400" i="1" dirty="0">
                  <a:effectLst/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ko-KR" altLang="ko-KR" sz="2400" b="1" i="1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1" i="1"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en-US" altLang="ko-KR" sz="2000" b="1" i="1"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𝟏</m:t>
                          </m:r>
                          <m:r>
                            <a:rPr lang="en-US" altLang="ko-KR" sz="2000" b="1" i="1"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𝒋</m:t>
                          </m:r>
                        </m:sub>
                      </m:sSub>
                      <m:r>
                        <a:rPr lang="en-US" altLang="ko-KR" sz="2000" b="1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ko-KR" altLang="ko-KR" sz="2400" b="1" i="1" smtClean="0">
                              <a:solidFill>
                                <a:schemeClr val="accent2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1" i="1">
                              <a:solidFill>
                                <a:schemeClr val="accent2"/>
                              </a:solidFill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en-US" altLang="ko-KR" sz="2000" b="1" i="1">
                              <a:solidFill>
                                <a:schemeClr val="accent2"/>
                              </a:solidFill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Cambria Math" panose="02040503050406030204" pitchFamily="18" charset="0"/>
                            </a:rPr>
                            <m:t>𝟑𝟏</m:t>
                          </m:r>
                        </m:sub>
                        <m:sup>
                          <m:r>
                            <a:rPr lang="en-US" altLang="ko-KR" sz="2000" b="1" i="1">
                              <a:solidFill>
                                <a:schemeClr val="accent2"/>
                              </a:solidFill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Cambria Math" panose="02040503050406030204" pitchFamily="18" charset="0"/>
                            </a:rPr>
                            <m:t>𝒋</m:t>
                          </m:r>
                        </m:sup>
                      </m:sSubSup>
                      <m:r>
                        <a:rPr lang="en-US" altLang="ko-KR" sz="2000" b="1" i="1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ko-KR" altLang="ko-KR" sz="2400" b="1" i="1" smtClean="0">
                              <a:solidFill>
                                <a:schemeClr val="accent3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1" i="1">
                              <a:solidFill>
                                <a:schemeClr val="accent3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en-US" altLang="ko-KR" sz="2000" b="1" i="1" smtClean="0">
                              <a:solidFill>
                                <a:schemeClr val="accent3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𝟐</m:t>
                          </m:r>
                          <m:r>
                            <a:rPr lang="en-US" altLang="ko-KR" sz="2000" b="1" i="1">
                              <a:solidFill>
                                <a:schemeClr val="accent3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𝒋</m:t>
                          </m:r>
                        </m:sub>
                      </m:sSub>
                      <m:sSub>
                        <m:sSubPr>
                          <m:ctrlPr>
                            <a:rPr lang="ko-KR" altLang="ko-KR" sz="2400" b="1" i="1">
                              <a:solidFill>
                                <a:schemeClr val="accent3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1" i="1">
                              <a:solidFill>
                                <a:schemeClr val="accent3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en-US" altLang="ko-KR" sz="2000" b="1" i="1">
                              <a:solidFill>
                                <a:schemeClr val="accent3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Cambria Math" panose="02040503050406030204" pitchFamily="18" charset="0"/>
                            </a:rPr>
                            <m:t>𝟑𝟐</m:t>
                          </m:r>
                        </m:sub>
                      </m:sSub>
                    </m:oMath>
                  </m:oMathPara>
                </a14:m>
                <a:endParaRPr lang="en-US" altLang="ko-KR" b="1" dirty="0">
                  <a:latin typeface="Amasis MT Pro Light" panose="02040304050005020304" pitchFamily="18" charset="0"/>
                </a:endParaRPr>
              </a:p>
            </p:txBody>
          </p:sp>
        </mc:Choice>
        <mc:Fallback xmlns="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FBBAC629-6075-4398-AEAD-655D5735F4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45242" y="7170467"/>
                <a:ext cx="5292938" cy="1201291"/>
              </a:xfrm>
              <a:prstGeom prst="rect">
                <a:avLst/>
              </a:prstGeom>
              <a:blipFill>
                <a:blip r:embed="rId17"/>
                <a:stretch>
                  <a:fillRect l="-1151" t="-253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5" name="그룹 1001">
            <a:extLst>
              <a:ext uri="{FF2B5EF4-FFF2-40B4-BE49-F238E27FC236}">
                <a16:creationId xmlns:a16="http://schemas.microsoft.com/office/drawing/2014/main" id="{C650FC5B-9FEF-4390-8825-CB950C3A7FB1}"/>
              </a:ext>
            </a:extLst>
          </p:cNvPr>
          <p:cNvGrpSpPr/>
          <p:nvPr/>
        </p:nvGrpSpPr>
        <p:grpSpPr>
          <a:xfrm>
            <a:off x="-265476" y="450930"/>
            <a:ext cx="18947470" cy="640511"/>
            <a:chOff x="-265476" y="450930"/>
            <a:chExt cx="18947470" cy="640511"/>
          </a:xfrm>
        </p:grpSpPr>
        <p:pic>
          <p:nvPicPr>
            <p:cNvPr id="126" name="Object 2">
              <a:extLst>
                <a:ext uri="{FF2B5EF4-FFF2-40B4-BE49-F238E27FC236}">
                  <a16:creationId xmlns:a16="http://schemas.microsoft.com/office/drawing/2014/main" id="{E057568B-3D5A-48D8-9C63-1B87D51052D8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-265476" y="450930"/>
              <a:ext cx="18947470" cy="640511"/>
            </a:xfrm>
            <a:prstGeom prst="rect">
              <a:avLst/>
            </a:prstGeom>
          </p:spPr>
        </p:pic>
      </p:grpSp>
      <p:sp>
        <p:nvSpPr>
          <p:cNvPr id="127" name="TextBox 126">
            <a:extLst>
              <a:ext uri="{FF2B5EF4-FFF2-40B4-BE49-F238E27FC236}">
                <a16:creationId xmlns:a16="http://schemas.microsoft.com/office/drawing/2014/main" id="{2E6A3AAD-3CBD-416C-A403-9D9928046D9A}"/>
              </a:ext>
            </a:extLst>
          </p:cNvPr>
          <p:cNvSpPr txBox="1"/>
          <p:nvPr/>
        </p:nvSpPr>
        <p:spPr>
          <a:xfrm>
            <a:off x="14994948" y="575921"/>
            <a:ext cx="1928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accent5">
                    <a:lumMod val="75000"/>
                  </a:schemeClr>
                </a:solidFill>
                <a:latin typeface="Abadi" panose="020B0604020104020204" pitchFamily="34" charset="0"/>
              </a:rPr>
              <a:t>Conclusion</a:t>
            </a:r>
            <a:endParaRPr lang="ko-KR" altLang="en-US" sz="2000" dirty="0">
              <a:solidFill>
                <a:schemeClr val="accent5">
                  <a:lumMod val="7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71F1F497-DC9C-484A-92DE-8D92945C546F}"/>
              </a:ext>
            </a:extLst>
          </p:cNvPr>
          <p:cNvSpPr txBox="1"/>
          <p:nvPr/>
        </p:nvSpPr>
        <p:spPr>
          <a:xfrm>
            <a:off x="6996210" y="581966"/>
            <a:ext cx="1928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accent5">
                    <a:lumMod val="75000"/>
                  </a:schemeClr>
                </a:solidFill>
                <a:latin typeface="Abadi" panose="020B0604020202020204" pitchFamily="34" charset="0"/>
              </a:rPr>
              <a:t>Preliminaries</a:t>
            </a:r>
            <a:endParaRPr lang="ko-KR" altLang="en-US" sz="2000" dirty="0">
              <a:solidFill>
                <a:schemeClr val="accent5">
                  <a:lumMod val="75000"/>
                </a:schemeClr>
              </a:solidFill>
              <a:latin typeface="Abadi" panose="020B0604020202020204" pitchFamily="34" charset="0"/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ADABF3F1-6B9B-4549-B6CC-F82C2A3589D8}"/>
              </a:ext>
            </a:extLst>
          </p:cNvPr>
          <p:cNvSpPr txBox="1"/>
          <p:nvPr/>
        </p:nvSpPr>
        <p:spPr>
          <a:xfrm>
            <a:off x="9806147" y="571097"/>
            <a:ext cx="1928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accent6"/>
                </a:solidFill>
                <a:latin typeface="Abadi" panose="020B0604020202020204" pitchFamily="34" charset="0"/>
              </a:rPr>
              <a:t>Our study</a:t>
            </a:r>
            <a:endParaRPr lang="ko-KR" altLang="en-US" sz="2000" dirty="0">
              <a:solidFill>
                <a:schemeClr val="accent6"/>
              </a:solidFill>
              <a:latin typeface="Abadi" panose="020B0604020202020204" pitchFamily="34" charset="0"/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85D4AE90-F8C5-4677-96AB-761024A3BA81}"/>
              </a:ext>
            </a:extLst>
          </p:cNvPr>
          <p:cNvSpPr txBox="1"/>
          <p:nvPr/>
        </p:nvSpPr>
        <p:spPr>
          <a:xfrm>
            <a:off x="4619487" y="571097"/>
            <a:ext cx="1928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accent5">
                    <a:lumMod val="75000"/>
                  </a:schemeClr>
                </a:solidFill>
                <a:latin typeface="Abadi" panose="020B0604020202020204" pitchFamily="34" charset="0"/>
              </a:rPr>
              <a:t>Introduction</a:t>
            </a:r>
            <a:endParaRPr lang="ko-KR" altLang="en-US" sz="2000" dirty="0">
              <a:solidFill>
                <a:schemeClr val="accent5">
                  <a:lumMod val="75000"/>
                </a:schemeClr>
              </a:solidFill>
              <a:latin typeface="Abadi" panose="020B0604020202020204" pitchFamily="34" charset="0"/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6B3716C6-5990-42BE-8720-CEC44B29EE85}"/>
              </a:ext>
            </a:extLst>
          </p:cNvPr>
          <p:cNvSpPr txBox="1"/>
          <p:nvPr/>
        </p:nvSpPr>
        <p:spPr>
          <a:xfrm>
            <a:off x="12704515" y="571097"/>
            <a:ext cx="10006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accent5">
                    <a:lumMod val="75000"/>
                  </a:schemeClr>
                </a:solidFill>
                <a:latin typeface="Abadi" panose="020B0604020202020204" pitchFamily="34" charset="0"/>
              </a:rPr>
              <a:t>Result</a:t>
            </a:r>
            <a:endParaRPr lang="ko-KR" altLang="en-US" sz="2000" dirty="0">
              <a:solidFill>
                <a:schemeClr val="accent5">
                  <a:lumMod val="75000"/>
                </a:schemeClr>
              </a:solidFill>
              <a:latin typeface="Abadi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37064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그룹 1002">
            <a:extLst>
              <a:ext uri="{FF2B5EF4-FFF2-40B4-BE49-F238E27FC236}">
                <a16:creationId xmlns:a16="http://schemas.microsoft.com/office/drawing/2014/main" id="{1274BE4C-5EC9-49D0-9426-FFF5E169F0F5}"/>
              </a:ext>
            </a:extLst>
          </p:cNvPr>
          <p:cNvGrpSpPr/>
          <p:nvPr/>
        </p:nvGrpSpPr>
        <p:grpSpPr>
          <a:xfrm>
            <a:off x="-1213295" y="3771900"/>
            <a:ext cx="9351981" cy="7383397"/>
            <a:chOff x="-1617968" y="4489181"/>
            <a:chExt cx="9351981" cy="7383397"/>
          </a:xfrm>
        </p:grpSpPr>
        <p:pic>
          <p:nvPicPr>
            <p:cNvPr id="62" name="Object 5">
              <a:extLst>
                <a:ext uri="{FF2B5EF4-FFF2-40B4-BE49-F238E27FC236}">
                  <a16:creationId xmlns:a16="http://schemas.microsoft.com/office/drawing/2014/main" id="{96BE780D-C61A-4D52-95F8-098788C670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2580000">
              <a:off x="-1617968" y="4489181"/>
              <a:ext cx="9351981" cy="7383397"/>
            </a:xfrm>
            <a:prstGeom prst="rect">
              <a:avLst/>
            </a:prstGeom>
          </p:spPr>
        </p:pic>
      </p:grpSp>
      <p:grpSp>
        <p:nvGrpSpPr>
          <p:cNvPr id="59" name="그룹 1001">
            <a:extLst>
              <a:ext uri="{FF2B5EF4-FFF2-40B4-BE49-F238E27FC236}">
                <a16:creationId xmlns:a16="http://schemas.microsoft.com/office/drawing/2014/main" id="{3C61143E-ECA9-402E-BDB0-E311D764EBD5}"/>
              </a:ext>
            </a:extLst>
          </p:cNvPr>
          <p:cNvGrpSpPr/>
          <p:nvPr/>
        </p:nvGrpSpPr>
        <p:grpSpPr>
          <a:xfrm>
            <a:off x="11362174" y="3030208"/>
            <a:ext cx="9153525" cy="8517091"/>
            <a:chOff x="11362174" y="3030208"/>
            <a:chExt cx="9153525" cy="8517091"/>
          </a:xfrm>
        </p:grpSpPr>
        <p:pic>
          <p:nvPicPr>
            <p:cNvPr id="60" name="Object 2">
              <a:extLst>
                <a:ext uri="{FF2B5EF4-FFF2-40B4-BE49-F238E27FC236}">
                  <a16:creationId xmlns:a16="http://schemas.microsoft.com/office/drawing/2014/main" id="{D1953C62-2C05-490B-9896-6F3671DBC8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760000">
              <a:off x="11362174" y="3030208"/>
              <a:ext cx="9153525" cy="8517091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030200" y="2435004"/>
            <a:ext cx="1614035" cy="73198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9351D38-B924-41F5-BF09-5D807A1F4306}"/>
              </a:ext>
            </a:extLst>
          </p:cNvPr>
          <p:cNvSpPr txBox="1"/>
          <p:nvPr/>
        </p:nvSpPr>
        <p:spPr>
          <a:xfrm>
            <a:off x="13030200" y="2435004"/>
            <a:ext cx="3203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898D9B5F-F25C-48F8-9263-57BA2A22211A}"/>
              </a:ext>
            </a:extLst>
          </p:cNvPr>
          <p:cNvSpPr/>
          <p:nvPr/>
        </p:nvSpPr>
        <p:spPr>
          <a:xfrm>
            <a:off x="342128" y="2555393"/>
            <a:ext cx="17602199" cy="7116734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2FED3B7-61D4-4CCB-8BDD-097C93B9C2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altLang="ko-KR" smtClean="0"/>
              <a:pPr/>
              <a:t>11</a:t>
            </a:fld>
            <a:endParaRPr lang="en-US" dirty="0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8C96B567-86B5-48CB-B686-B1D12928B6A1}"/>
              </a:ext>
            </a:extLst>
          </p:cNvPr>
          <p:cNvSpPr/>
          <p:nvPr/>
        </p:nvSpPr>
        <p:spPr>
          <a:xfrm>
            <a:off x="1091824" y="3713697"/>
            <a:ext cx="8845415" cy="5442479"/>
          </a:xfrm>
          <a:prstGeom prst="rect">
            <a:avLst/>
          </a:prstGeom>
          <a:noFill/>
          <a:ln w="57150">
            <a:solidFill>
              <a:schemeClr val="accent6">
                <a:lumMod val="40000"/>
                <a:lumOff val="6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6" name="그룹 1004">
            <a:extLst>
              <a:ext uri="{FF2B5EF4-FFF2-40B4-BE49-F238E27FC236}">
                <a16:creationId xmlns:a16="http://schemas.microsoft.com/office/drawing/2014/main" id="{E340703A-8CF9-4F37-8E05-5D3F7E03E70C}"/>
              </a:ext>
            </a:extLst>
          </p:cNvPr>
          <p:cNvGrpSpPr/>
          <p:nvPr/>
        </p:nvGrpSpPr>
        <p:grpSpPr>
          <a:xfrm>
            <a:off x="13875317" y="4211778"/>
            <a:ext cx="87554" cy="2991205"/>
            <a:chOff x="18045406" y="6634883"/>
            <a:chExt cx="87554" cy="2991205"/>
          </a:xfrm>
        </p:grpSpPr>
        <p:pic>
          <p:nvPicPr>
            <p:cNvPr id="67" name="Object 33">
              <a:extLst>
                <a:ext uri="{FF2B5EF4-FFF2-40B4-BE49-F238E27FC236}">
                  <a16:creationId xmlns:a16="http://schemas.microsoft.com/office/drawing/2014/main" id="{1FE0C56B-73CC-41AE-9FD7-C7A405E0C14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16593580" y="8086709"/>
              <a:ext cx="2991205" cy="87554"/>
            </a:xfrm>
            <a:prstGeom prst="rect">
              <a:avLst/>
            </a:prstGeom>
          </p:spPr>
        </p:pic>
      </p:grpSp>
      <p:grpSp>
        <p:nvGrpSpPr>
          <p:cNvPr id="68" name="그룹 1005">
            <a:extLst>
              <a:ext uri="{FF2B5EF4-FFF2-40B4-BE49-F238E27FC236}">
                <a16:creationId xmlns:a16="http://schemas.microsoft.com/office/drawing/2014/main" id="{A02D12E5-5DF3-4181-ABBD-136E79AE61E2}"/>
              </a:ext>
            </a:extLst>
          </p:cNvPr>
          <p:cNvGrpSpPr/>
          <p:nvPr/>
        </p:nvGrpSpPr>
        <p:grpSpPr>
          <a:xfrm>
            <a:off x="10689518" y="3870252"/>
            <a:ext cx="6451823" cy="632219"/>
            <a:chOff x="12409326" y="5500142"/>
            <a:chExt cx="4928615" cy="632219"/>
          </a:xfrm>
        </p:grpSpPr>
        <p:grpSp>
          <p:nvGrpSpPr>
            <p:cNvPr id="69" name="그룹 1006">
              <a:extLst>
                <a:ext uri="{FF2B5EF4-FFF2-40B4-BE49-F238E27FC236}">
                  <a16:creationId xmlns:a16="http://schemas.microsoft.com/office/drawing/2014/main" id="{6E1048C2-34B2-4833-B8C4-A391CFFBECCC}"/>
                </a:ext>
              </a:extLst>
            </p:cNvPr>
            <p:cNvGrpSpPr/>
            <p:nvPr/>
          </p:nvGrpSpPr>
          <p:grpSpPr>
            <a:xfrm>
              <a:off x="12409326" y="5500142"/>
              <a:ext cx="4928615" cy="632219"/>
              <a:chOff x="12409326" y="5500142"/>
              <a:chExt cx="4928615" cy="632219"/>
            </a:xfrm>
          </p:grpSpPr>
          <p:pic>
            <p:nvPicPr>
              <p:cNvPr id="71" name="Object 37">
                <a:extLst>
                  <a:ext uri="{FF2B5EF4-FFF2-40B4-BE49-F238E27FC236}">
                    <a16:creationId xmlns:a16="http://schemas.microsoft.com/office/drawing/2014/main" id="{4A1F87FA-B245-471D-9879-349EBB8D60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2409326" y="5500142"/>
                <a:ext cx="4928615" cy="632219"/>
              </a:xfrm>
              <a:prstGeom prst="rect">
                <a:avLst/>
              </a:prstGeom>
            </p:spPr>
          </p:pic>
        </p:grpSp>
        <p:pic>
          <p:nvPicPr>
            <p:cNvPr id="70" name="Object 39">
              <a:extLst>
                <a:ext uri="{FF2B5EF4-FFF2-40B4-BE49-F238E27FC236}">
                  <a16:creationId xmlns:a16="http://schemas.microsoft.com/office/drawing/2014/main" id="{3CA0C4C4-4712-4EA7-91B8-3009191C157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664533" y="5622042"/>
              <a:ext cx="740943" cy="484075"/>
            </a:xfrm>
            <a:prstGeom prst="rect">
              <a:avLst/>
            </a:prstGeom>
          </p:spPr>
        </p:pic>
      </p:grpSp>
      <p:grpSp>
        <p:nvGrpSpPr>
          <p:cNvPr id="72" name="그룹 1007">
            <a:extLst>
              <a:ext uri="{FF2B5EF4-FFF2-40B4-BE49-F238E27FC236}">
                <a16:creationId xmlns:a16="http://schemas.microsoft.com/office/drawing/2014/main" id="{F1239163-94BD-413D-B909-AAC9F91BC901}"/>
              </a:ext>
            </a:extLst>
          </p:cNvPr>
          <p:cNvGrpSpPr/>
          <p:nvPr/>
        </p:nvGrpSpPr>
        <p:grpSpPr>
          <a:xfrm>
            <a:off x="10698594" y="4693566"/>
            <a:ext cx="6439941" cy="632219"/>
            <a:chOff x="12418403" y="6323456"/>
            <a:chExt cx="4919538" cy="632219"/>
          </a:xfrm>
        </p:grpSpPr>
        <p:grpSp>
          <p:nvGrpSpPr>
            <p:cNvPr id="73" name="그룹 1008">
              <a:extLst>
                <a:ext uri="{FF2B5EF4-FFF2-40B4-BE49-F238E27FC236}">
                  <a16:creationId xmlns:a16="http://schemas.microsoft.com/office/drawing/2014/main" id="{C2A49CE5-064F-44CE-94AE-79C7A28BE16E}"/>
                </a:ext>
              </a:extLst>
            </p:cNvPr>
            <p:cNvGrpSpPr/>
            <p:nvPr/>
          </p:nvGrpSpPr>
          <p:grpSpPr>
            <a:xfrm>
              <a:off x="12418403" y="6323456"/>
              <a:ext cx="4919538" cy="632219"/>
              <a:chOff x="12418403" y="6323456"/>
              <a:chExt cx="4919538" cy="632219"/>
            </a:xfrm>
          </p:grpSpPr>
          <p:pic>
            <p:nvPicPr>
              <p:cNvPr id="75" name="Object 44">
                <a:extLst>
                  <a:ext uri="{FF2B5EF4-FFF2-40B4-BE49-F238E27FC236}">
                    <a16:creationId xmlns:a16="http://schemas.microsoft.com/office/drawing/2014/main" id="{43D90873-F2A8-45A6-8F47-440B319F5A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2418403" y="6323456"/>
                <a:ext cx="4919538" cy="632219"/>
              </a:xfrm>
              <a:prstGeom prst="rect">
                <a:avLst/>
              </a:prstGeom>
            </p:spPr>
          </p:pic>
        </p:grpSp>
        <p:pic>
          <p:nvPicPr>
            <p:cNvPr id="74" name="Object 47">
              <a:extLst>
                <a:ext uri="{FF2B5EF4-FFF2-40B4-BE49-F238E27FC236}">
                  <a16:creationId xmlns:a16="http://schemas.microsoft.com/office/drawing/2014/main" id="{57D2773D-5BFF-4512-BE55-6951CC81547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653186" y="6454923"/>
              <a:ext cx="754434" cy="484075"/>
            </a:xfrm>
            <a:prstGeom prst="rect">
              <a:avLst/>
            </a:prstGeom>
          </p:spPr>
        </p:pic>
      </p:grpSp>
      <p:grpSp>
        <p:nvGrpSpPr>
          <p:cNvPr id="76" name="그룹 1009">
            <a:extLst>
              <a:ext uri="{FF2B5EF4-FFF2-40B4-BE49-F238E27FC236}">
                <a16:creationId xmlns:a16="http://schemas.microsoft.com/office/drawing/2014/main" id="{F04FF522-C1ED-43A3-AFE2-183B7A7B0B96}"/>
              </a:ext>
            </a:extLst>
          </p:cNvPr>
          <p:cNvGrpSpPr/>
          <p:nvPr/>
        </p:nvGrpSpPr>
        <p:grpSpPr>
          <a:xfrm>
            <a:off x="10698595" y="5516879"/>
            <a:ext cx="6419098" cy="831986"/>
            <a:chOff x="12418403" y="7146769"/>
            <a:chExt cx="4903616" cy="632219"/>
          </a:xfrm>
        </p:grpSpPr>
        <p:grpSp>
          <p:nvGrpSpPr>
            <p:cNvPr id="77" name="그룹 1010">
              <a:extLst>
                <a:ext uri="{FF2B5EF4-FFF2-40B4-BE49-F238E27FC236}">
                  <a16:creationId xmlns:a16="http://schemas.microsoft.com/office/drawing/2014/main" id="{1B8700E8-5B29-4595-A337-B4329E1D78B0}"/>
                </a:ext>
              </a:extLst>
            </p:cNvPr>
            <p:cNvGrpSpPr/>
            <p:nvPr/>
          </p:nvGrpSpPr>
          <p:grpSpPr>
            <a:xfrm>
              <a:off x="12418403" y="7146769"/>
              <a:ext cx="4903616" cy="632219"/>
              <a:chOff x="12418403" y="7146769"/>
              <a:chExt cx="4903616" cy="632219"/>
            </a:xfrm>
          </p:grpSpPr>
          <p:pic>
            <p:nvPicPr>
              <p:cNvPr id="79" name="Object 51">
                <a:extLst>
                  <a:ext uri="{FF2B5EF4-FFF2-40B4-BE49-F238E27FC236}">
                    <a16:creationId xmlns:a16="http://schemas.microsoft.com/office/drawing/2014/main" id="{2BB18F55-84A7-48E7-941B-DAA4FEA7D1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2418403" y="7146769"/>
                <a:ext cx="4903616" cy="632219"/>
              </a:xfrm>
              <a:prstGeom prst="rect">
                <a:avLst/>
              </a:prstGeom>
            </p:spPr>
          </p:pic>
        </p:grpSp>
        <p:pic>
          <p:nvPicPr>
            <p:cNvPr id="78" name="Object 54">
              <a:extLst>
                <a:ext uri="{FF2B5EF4-FFF2-40B4-BE49-F238E27FC236}">
                  <a16:creationId xmlns:a16="http://schemas.microsoft.com/office/drawing/2014/main" id="{2964B3BD-C3D5-46C8-842C-8DE9FF642C2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653187" y="7299614"/>
              <a:ext cx="754433" cy="370493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81E12374-9F61-48A4-8E88-26E8D5490028}"/>
                  </a:ext>
                </a:extLst>
              </p:cNvPr>
              <p:cNvSpPr txBox="1"/>
              <p:nvPr/>
            </p:nvSpPr>
            <p:spPr>
              <a:xfrm>
                <a:off x="11721675" y="4817348"/>
                <a:ext cx="4577794" cy="4122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ko-KR" altLang="ko-KR" i="1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ko-KR" altLang="ko-KR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1800" i="1">
                                  <a:effectLst/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𝑀</m:t>
                              </m:r>
                            </m:e>
                          </m:acc>
                        </m:e>
                        <m:sub>
                          <m:r>
                            <a:rPr lang="en-US" altLang="ko-KR" sz="1800" i="1"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h</m:t>
                          </m:r>
                        </m:sub>
                      </m:sSub>
                      <m:r>
                        <a:rPr lang="en-US" altLang="ko-KR" sz="1800" i="1"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ko-KR" altLang="ko-KR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i="1"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altLang="ko-KR" sz="1800" i="1"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20</m:t>
                          </m:r>
                        </m:sub>
                      </m:sSub>
                      <m:r>
                        <a:rPr lang="en-US" altLang="ko-KR" sz="18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Cambria Math" panose="02040503050406030204" pitchFamily="18" charset="0"/>
                        </a:rPr>
                        <m:t>⊕</m:t>
                      </m:r>
                      <m:sSubSup>
                        <m:sSubSupPr>
                          <m:ctrlPr>
                            <a:rPr lang="ko-KR" altLang="ko-KR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altLang="ko-KR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Cambria Math" panose="02040503050406030204" pitchFamily="18" charset="0"/>
                            </a:rPr>
                            <m:t>21</m:t>
                          </m:r>
                        </m:sub>
                        <m:sup>
                          <m:r>
                            <a:rPr lang="en-US" altLang="ko-KR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Cambria Math" panose="02040503050406030204" pitchFamily="18" charset="0"/>
                            </a:rPr>
                            <m:t>h</m:t>
                          </m:r>
                        </m:sup>
                      </m:sSubSup>
                      <m:sSub>
                        <m:sSubPr>
                          <m:ctrlPr>
                            <a:rPr lang="ko-KR" altLang="ko-KR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ko-KR" altLang="ko-KR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18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e>
                        <m:sub>
                          <m:r>
                            <a:rPr lang="en-US" altLang="ko-KR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18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Cambria Math" panose="02040503050406030204" pitchFamily="18" charset="0"/>
                        </a:rPr>
                        <m:t>⊕⋯⊕</m:t>
                      </m:r>
                      <m:sSubSup>
                        <m:sSubSupPr>
                          <m:ctrlPr>
                            <a:rPr lang="ko-KR" altLang="ko-KR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altLang="ko-KR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Cambria Math" panose="02040503050406030204" pitchFamily="18" charset="0"/>
                            </a:rPr>
                            <m:t>𝑝</m:t>
                          </m:r>
                        </m:sub>
                        <m:sup>
                          <m:r>
                            <a:rPr lang="en-US" altLang="ko-KR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Cambria Math" panose="02040503050406030204" pitchFamily="18" charset="0"/>
                            </a:rPr>
                            <m:t>h</m:t>
                          </m:r>
                        </m:sup>
                      </m:sSubSup>
                      <m:sSub>
                        <m:sSubPr>
                          <m:ctrlPr>
                            <a:rPr lang="ko-KR" altLang="ko-KR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ko-KR" altLang="ko-KR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18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e>
                        <m:sub>
                          <m:r>
                            <a:rPr lang="en-US" altLang="ko-KR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altLang="ko-KR" sz="18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Cambria Math" panose="02040503050406030204" pitchFamily="18" charset="0"/>
                        </a:rPr>
                        <m:t>⊕</m:t>
                      </m:r>
                      <m:sSub>
                        <m:sSubPr>
                          <m:ctrlPr>
                            <a:rPr lang="ko-KR" altLang="ko-KR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ko-KR" altLang="ko-KR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18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</m:e>
                        <m:sub>
                          <m:r>
                            <a:rPr lang="en-US" altLang="ko-KR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ko-KR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81E12374-9F61-48A4-8E88-26E8D54900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21675" y="4817348"/>
                <a:ext cx="4577794" cy="412229"/>
              </a:xfrm>
              <a:prstGeom prst="rect">
                <a:avLst/>
              </a:prstGeom>
              <a:blipFill>
                <a:blip r:embed="rId12"/>
                <a:stretch>
                  <a:fillRect t="-5882"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C23D82E2-F1D3-4DC7-8776-0971277936FB}"/>
                  </a:ext>
                </a:extLst>
              </p:cNvPr>
              <p:cNvSpPr txBox="1"/>
              <p:nvPr/>
            </p:nvSpPr>
            <p:spPr>
              <a:xfrm>
                <a:off x="11255765" y="5586471"/>
                <a:ext cx="6218039" cy="6962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ko-KR" altLang="ko-KR" i="1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1800" i="1"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𝑌</m:t>
                          </m:r>
                        </m:e>
                      </m:acc>
                      <m:r>
                        <a:rPr lang="en-US" altLang="ko-KR" sz="1800" i="1"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ko-KR" altLang="ko-KR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i="1"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altLang="ko-KR" sz="1800" i="1"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30</m:t>
                          </m:r>
                        </m:sub>
                      </m:sSub>
                      <m:r>
                        <a:rPr lang="en-US" altLang="ko-KR" sz="18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Cambria Math" panose="02040503050406030204" pitchFamily="18" charset="0"/>
                        </a:rPr>
                        <m:t>⊕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ko-KR" altLang="ko-KR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ko-KR" sz="1800" i="1"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𝑗</m:t>
                          </m:r>
                          <m:r>
                            <a:rPr lang="en-US" altLang="ko-KR" sz="1800" i="1"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1800" i="1"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𝑝</m:t>
                          </m:r>
                        </m:sup>
                        <m:e>
                          <m:sSubSup>
                            <m:sSubSupPr>
                              <m:ctrlPr>
                                <a:rPr lang="ko-KR" altLang="ko-KR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1800" i="1">
                                  <a:effectLst/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altLang="ko-KR" sz="1800" i="1">
                                  <a:effectLst/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31</m:t>
                              </m:r>
                            </m:sub>
                            <m:sup>
                              <m:r>
                                <a:rPr lang="en-US" altLang="ko-KR" sz="1800" i="1">
                                  <a:effectLst/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</m:sup>
                          </m:sSubSup>
                          <m:acc>
                            <m:accPr>
                              <m:chr m:val="̃"/>
                              <m:ctrlPr>
                                <a:rPr lang="ko-KR" altLang="ko-KR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ko-KR" altLang="ko-KR" i="1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800" i="1">
                                      <a:effectLst/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  <a:cs typeface="Times New Roman" panose="020206030504050203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altLang="ko-KR" sz="1800" i="1">
                                      <a:effectLst/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</m:e>
                      </m:nary>
                      <m:r>
                        <a:rPr lang="en-US" altLang="ko-KR" sz="18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Cambria Math" panose="02040503050406030204" pitchFamily="18" charset="0"/>
                        </a:rPr>
                        <m:t>⊕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ko-KR" altLang="ko-KR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ko-KR" sz="1800" i="1"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h</m:t>
                          </m:r>
                          <m:r>
                            <a:rPr lang="en-US" altLang="ko-KR" sz="1800" i="1"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1800" i="1"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𝑘</m:t>
                          </m:r>
                        </m:sup>
                        <m:e>
                          <m:sSubSup>
                            <m:sSubSupPr>
                              <m:ctrlPr>
                                <a:rPr lang="ko-KR" altLang="ko-KR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1800" i="1">
                                  <a:effectLst/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altLang="ko-KR" sz="1800" i="1">
                                  <a:effectLst/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32</m:t>
                              </m:r>
                            </m:sub>
                            <m:sup>
                              <m:r>
                                <a:rPr lang="en-US" altLang="ko-KR" sz="1800" i="1">
                                  <a:effectLst/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h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ko-KR" altLang="ko-KR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̃"/>
                                  <m:ctrlPr>
                                    <a:rPr lang="ko-KR" altLang="ko-KR" i="1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sz="1800" i="1">
                                      <a:effectLst/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  <a:cs typeface="Times New Roman" panose="02020603050405020304" pitchFamily="18" charset="0"/>
                                    </a:rPr>
                                    <m:t>𝑀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ko-KR" sz="1800" i="1">
                                  <a:effectLst/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h</m:t>
                              </m:r>
                            </m:sub>
                          </m:sSub>
                        </m:e>
                      </m:nary>
                      <m:r>
                        <a:rPr lang="en-US" altLang="ko-KR" sz="18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Cambria Math" panose="02040503050406030204" pitchFamily="18" charset="0"/>
                        </a:rPr>
                        <m:t>⊕</m:t>
                      </m:r>
                      <m:sSub>
                        <m:sSubPr>
                          <m:ctrlPr>
                            <a:rPr lang="ko-KR" altLang="ko-KR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ko-KR" altLang="ko-KR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18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</m:e>
                        <m:sub>
                          <m:r>
                            <a:rPr lang="en-US" altLang="ko-KR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ko-KR" sz="1800" dirty="0">
                  <a:solidFill>
                    <a:srgbClr val="000000"/>
                  </a:solidFill>
                  <a:effectLst/>
                  <a:latin typeface="Palatino Linotype" panose="0204050205050503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C23D82E2-F1D3-4DC7-8776-0971277936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55765" y="5586471"/>
                <a:ext cx="6218039" cy="696216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786CAEFA-0729-4A03-ADDA-79AF847C2F14}"/>
                  </a:ext>
                </a:extLst>
              </p:cNvPr>
              <p:cNvSpPr txBox="1"/>
              <p:nvPr/>
            </p:nvSpPr>
            <p:spPr>
              <a:xfrm>
                <a:off x="11603569" y="3969664"/>
                <a:ext cx="4718603" cy="4202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ko-KR" altLang="ko-KR" sz="2000" i="1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1800" i="1"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𝑌</m:t>
                          </m:r>
                        </m:e>
                      </m:acc>
                      <m:r>
                        <a:rPr lang="en-US" altLang="ko-KR" sz="1800" i="1"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ko-KR" altLang="ko-KR" sz="20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i="1"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altLang="ko-KR" sz="1800" i="1"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10</m:t>
                          </m:r>
                        </m:sub>
                      </m:sSub>
                      <m:r>
                        <a:rPr lang="en-US" altLang="ko-KR" sz="18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Cambria Math" panose="02040503050406030204" pitchFamily="18" charset="0"/>
                        </a:rPr>
                        <m:t>⊕</m:t>
                      </m:r>
                      <m:sSub>
                        <m:sSubPr>
                          <m:ctrlPr>
                            <a:rPr lang="ko-KR" altLang="ko-KR" sz="20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altLang="ko-KR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sSub>
                        <m:sSubPr>
                          <m:ctrlPr>
                            <a:rPr lang="ko-KR" altLang="ko-KR" sz="20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ko-KR" altLang="ko-KR" sz="20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18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e>
                        <m:sub>
                          <m:r>
                            <a:rPr lang="en-US" altLang="ko-KR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18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Cambria Math" panose="02040503050406030204" pitchFamily="18" charset="0"/>
                        </a:rPr>
                        <m:t>⊕⋯⊕</m:t>
                      </m:r>
                      <m:sSub>
                        <m:sSubPr>
                          <m:ctrlPr>
                            <a:rPr lang="ko-KR" altLang="ko-KR" sz="20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altLang="ko-KR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ko-KR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sSub>
                        <m:sSubPr>
                          <m:ctrlPr>
                            <a:rPr lang="ko-KR" altLang="ko-KR" sz="20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ko-KR" altLang="ko-KR" sz="20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18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e>
                        <m:sub>
                          <m:r>
                            <a:rPr lang="en-US" altLang="ko-KR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altLang="ko-KR" sz="18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Cambria Math" panose="02040503050406030204" pitchFamily="18" charset="0"/>
                        </a:rPr>
                        <m:t>⊕</m:t>
                      </m:r>
                      <m:sSub>
                        <m:sSubPr>
                          <m:ctrlPr>
                            <a:rPr lang="ko-KR" altLang="ko-KR" sz="20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ko-KR" altLang="ko-KR" sz="20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18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</m:e>
                        <m:sub>
                          <m:r>
                            <a:rPr lang="en-US" altLang="ko-KR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ko-KR" sz="2000" dirty="0">
                  <a:solidFill>
                    <a:srgbClr val="000000"/>
                  </a:solidFill>
                  <a:effectLst/>
                  <a:latin typeface="Palatino Linotype" panose="0204050205050503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786CAEFA-0729-4A03-ADDA-79AF847C2F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03569" y="3969664"/>
                <a:ext cx="4718603" cy="420243"/>
              </a:xfrm>
              <a:prstGeom prst="rect">
                <a:avLst/>
              </a:prstGeom>
              <a:blipFill>
                <a:blip r:embed="rId14"/>
                <a:stretch>
                  <a:fillRect t="-4348" b="-72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3" name="그룹 1003">
            <a:extLst>
              <a:ext uri="{FF2B5EF4-FFF2-40B4-BE49-F238E27FC236}">
                <a16:creationId xmlns:a16="http://schemas.microsoft.com/office/drawing/2014/main" id="{732D9E36-0E90-41F6-81CC-73C747F452E9}"/>
              </a:ext>
            </a:extLst>
          </p:cNvPr>
          <p:cNvGrpSpPr/>
          <p:nvPr/>
        </p:nvGrpSpPr>
        <p:grpSpPr>
          <a:xfrm>
            <a:off x="11176283" y="6890666"/>
            <a:ext cx="5514768" cy="1899438"/>
            <a:chOff x="10441163" y="6308500"/>
            <a:chExt cx="5456381" cy="3202524"/>
          </a:xfrm>
        </p:grpSpPr>
        <p:pic>
          <p:nvPicPr>
            <p:cNvPr id="84" name="Object 15">
              <a:extLst>
                <a:ext uri="{FF2B5EF4-FFF2-40B4-BE49-F238E27FC236}">
                  <a16:creationId xmlns:a16="http://schemas.microsoft.com/office/drawing/2014/main" id="{C2956ECD-578F-4221-B5C1-DCA6CB752DE8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904421" y="4862270"/>
              <a:ext cx="10912762" cy="6405048"/>
            </a:xfrm>
            <a:prstGeom prst="rect">
              <a:avLst/>
            </a:prstGeom>
          </p:spPr>
        </p:pic>
        <p:pic>
          <p:nvPicPr>
            <p:cNvPr id="85" name="Object 16">
              <a:extLst>
                <a:ext uri="{FF2B5EF4-FFF2-40B4-BE49-F238E27FC236}">
                  <a16:creationId xmlns:a16="http://schemas.microsoft.com/office/drawing/2014/main" id="{64F8D54A-FABF-41C0-9F8E-84B57DD25F60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0441163" y="6308500"/>
              <a:ext cx="5456381" cy="3202524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F9EADB78-E013-4F3D-A7D1-7EA07481B53C}"/>
                  </a:ext>
                </a:extLst>
              </p:cNvPr>
              <p:cNvSpPr txBox="1"/>
              <p:nvPr/>
            </p:nvSpPr>
            <p:spPr>
              <a:xfrm>
                <a:off x="11417568" y="7330999"/>
                <a:ext cx="5292938" cy="10817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000" dirty="0">
                    <a:latin typeface="Amasis MT Pro Medium" panose="02040604050005020304" pitchFamily="18" charset="0"/>
                  </a:rPr>
                  <a:t>Total effect = </a:t>
                </a:r>
                <a:r>
                  <a:rPr lang="en-US" altLang="ko-KR" sz="2000" dirty="0">
                    <a:solidFill>
                      <a:schemeClr val="accent2"/>
                    </a:solidFill>
                    <a:latin typeface="Amasis MT Pro Medium" panose="02040604050005020304" pitchFamily="18" charset="0"/>
                  </a:rPr>
                  <a:t>Direct effect </a:t>
                </a:r>
                <a:r>
                  <a:rPr lang="en-US" altLang="ko-KR" sz="2000" dirty="0">
                    <a:latin typeface="Amasis MT Pro Medium" panose="02040604050005020304" pitchFamily="18" charset="0"/>
                  </a:rPr>
                  <a:t>+ </a:t>
                </a:r>
                <a:r>
                  <a:rPr lang="en-US" altLang="ko-KR" sz="2000" dirty="0">
                    <a:solidFill>
                      <a:schemeClr val="accent3">
                        <a:lumMod val="50000"/>
                      </a:schemeClr>
                    </a:solidFill>
                    <a:latin typeface="Amasis MT Pro Medium" panose="02040604050005020304" pitchFamily="18" charset="0"/>
                  </a:rPr>
                  <a:t>Indirect effect</a:t>
                </a:r>
              </a:p>
              <a:p>
                <a:endParaRPr lang="en-US" altLang="ko-KR" b="1" dirty="0">
                  <a:latin typeface="Amasis MT Pro Light" panose="020403040500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ko-KR" altLang="ko-KR" sz="2000" b="1" i="1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1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en-US" altLang="ko-KR" sz="2000" b="1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altLang="ko-KR" sz="2000" b="1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Cambria Math" panose="02040503050406030204" pitchFamily="18" charset="0"/>
                            </a:rPr>
                            <m:t>𝒋</m:t>
                          </m:r>
                        </m:sub>
                      </m:sSub>
                      <m:r>
                        <a:rPr lang="en-US" altLang="ko-KR" sz="2000" b="1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ko-KR" altLang="ko-KR" sz="2000" b="1" i="1" smtClean="0">
                              <a:solidFill>
                                <a:schemeClr val="accent3">
                                  <a:lumMod val="5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sSubSup>
                            <m:sSubSupPr>
                              <m:ctrlPr>
                                <a:rPr lang="ko-KR" altLang="ko-KR" sz="2000" b="1" i="1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</m:ctrlPr>
                            </m:sSubSupPr>
                            <m:e>
                              <m:sSubSup>
                                <m:sSubSupPr>
                                  <m:ctrlPr>
                                    <a:rPr lang="ko-KR" altLang="ko-KR" sz="2000" b="1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sz="2000" b="1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Cambria Math" panose="02040503050406030204" pitchFamily="18" charset="0"/>
                                    </a:rPr>
                                    <m:t>𝜷</m:t>
                                  </m:r>
                                </m:e>
                                <m:sub>
                                  <m:r>
                                    <a:rPr lang="en-US" altLang="ko-KR" sz="2000" b="1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Cambria Math" panose="02040503050406030204" pitchFamily="18" charset="0"/>
                                    </a:rPr>
                                    <m:t>𝟑𝟏</m:t>
                                  </m:r>
                                </m:sub>
                                <m:sup>
                                  <m:r>
                                    <a:rPr lang="en-US" altLang="ko-KR" sz="2000" b="1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Cambria Math" panose="02040503050406030204" pitchFamily="18" charset="0"/>
                                    </a:rPr>
                                    <m:t>𝒋</m:t>
                                  </m:r>
                                </m:sup>
                              </m:sSubSup>
                              <m:r>
                                <a:rPr lang="en-US" altLang="ko-KR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sz="2000" b="1" i="1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Cambria Math" panose="02040503050406030204" pitchFamily="18" charset="0"/>
                                </a:rPr>
                                <m:t>𝜷</m:t>
                              </m:r>
                            </m:e>
                            <m:sub>
                              <m:r>
                                <a:rPr lang="en-US" altLang="ko-KR" sz="2000" b="1" i="1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altLang="ko-KR" sz="2000" b="1" i="1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Cambria Math" panose="02040503050406030204" pitchFamily="18" charset="0"/>
                                </a:rPr>
                                <m:t>𝒋</m:t>
                              </m:r>
                            </m:sub>
                            <m:sup>
                              <m:r>
                                <a:rPr lang="en-US" altLang="ko-KR" sz="2000" b="1" i="1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Cambria Math" panose="02040503050406030204" pitchFamily="18" charset="0"/>
                                </a:rPr>
                                <m:t>𝒉</m:t>
                              </m:r>
                            </m:sup>
                          </m:sSubSup>
                          <m:r>
                            <a:rPr lang="en-US" altLang="ko-KR" sz="2000" b="1" i="1">
                              <a:solidFill>
                                <a:schemeClr val="accent3">
                                  <a:lumMod val="5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en-US" altLang="ko-KR" sz="2000" b="1" i="1">
                              <a:solidFill>
                                <a:schemeClr val="accent3">
                                  <a:lumMod val="5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𝟑𝟐</m:t>
                          </m:r>
                        </m:sub>
                        <m:sup>
                          <m:r>
                            <a:rPr lang="en-US" altLang="ko-KR" sz="2000" b="1" i="1">
                              <a:solidFill>
                                <a:schemeClr val="accent3">
                                  <a:lumMod val="5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𝒉</m:t>
                          </m:r>
                        </m:sup>
                      </m:sSubSup>
                    </m:oMath>
                  </m:oMathPara>
                </a14:m>
                <a:endParaRPr lang="ko-KR" altLang="en-US" b="1" dirty="0">
                  <a:latin typeface="Amasis MT Pro Light" panose="02040304050005020304" pitchFamily="18" charset="0"/>
                </a:endParaRPr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F9EADB78-E013-4F3D-A7D1-7EA07481B5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17568" y="7330999"/>
                <a:ext cx="5292938" cy="1081771"/>
              </a:xfrm>
              <a:prstGeom prst="rect">
                <a:avLst/>
              </a:prstGeom>
              <a:blipFill>
                <a:blip r:embed="rId17"/>
                <a:stretch>
                  <a:fillRect l="-1267" t="-3390" b="-39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1" name="그룹 1003">
            <a:extLst>
              <a:ext uri="{FF2B5EF4-FFF2-40B4-BE49-F238E27FC236}">
                <a16:creationId xmlns:a16="http://schemas.microsoft.com/office/drawing/2014/main" id="{0654588F-3017-40B0-8D75-0CB8CFC18159}"/>
              </a:ext>
            </a:extLst>
          </p:cNvPr>
          <p:cNvGrpSpPr/>
          <p:nvPr/>
        </p:nvGrpSpPr>
        <p:grpSpPr>
          <a:xfrm>
            <a:off x="-4250979" y="2476403"/>
            <a:ext cx="21596931" cy="1187860"/>
            <a:chOff x="6592262" y="-29255598"/>
            <a:chExt cx="10912762" cy="6405048"/>
          </a:xfrm>
        </p:grpSpPr>
        <p:pic>
          <p:nvPicPr>
            <p:cNvPr id="92" name="Object 15">
              <a:extLst>
                <a:ext uri="{FF2B5EF4-FFF2-40B4-BE49-F238E27FC236}">
                  <a16:creationId xmlns:a16="http://schemas.microsoft.com/office/drawing/2014/main" id="{757527CB-9743-4EC5-AB13-3DA9D52BC3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592262" y="-29255598"/>
              <a:ext cx="10912762" cy="6405048"/>
            </a:xfrm>
            <a:prstGeom prst="rect">
              <a:avLst/>
            </a:prstGeom>
          </p:spPr>
        </p:pic>
        <p:pic>
          <p:nvPicPr>
            <p:cNvPr id="94" name="Object 16">
              <a:extLst>
                <a:ext uri="{FF2B5EF4-FFF2-40B4-BE49-F238E27FC236}">
                  <a16:creationId xmlns:a16="http://schemas.microsoft.com/office/drawing/2014/main" id="{4F5E0630-5216-4989-91C1-0B5D94ED28A2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254251" y="-27804042"/>
              <a:ext cx="5456381" cy="3202524"/>
            </a:xfrm>
            <a:prstGeom prst="rect">
              <a:avLst/>
            </a:prstGeom>
          </p:spPr>
        </p:pic>
      </p:grpSp>
      <p:sp>
        <p:nvSpPr>
          <p:cNvPr id="95" name="TextBox 94">
            <a:extLst>
              <a:ext uri="{FF2B5EF4-FFF2-40B4-BE49-F238E27FC236}">
                <a16:creationId xmlns:a16="http://schemas.microsoft.com/office/drawing/2014/main" id="{4819B9E2-EC99-4740-B673-34161859F3AD}"/>
              </a:ext>
            </a:extLst>
          </p:cNvPr>
          <p:cNvSpPr txBox="1"/>
          <p:nvPr/>
        </p:nvSpPr>
        <p:spPr>
          <a:xfrm>
            <a:off x="1180408" y="2810390"/>
            <a:ext cx="110180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Amasis MT Pro Medium" panose="02040604050005020304" pitchFamily="18" charset="0"/>
                <a:cs typeface="Cascadia Code SemiBold" panose="020B0609020000020004" pitchFamily="49" charset="0"/>
              </a:rPr>
              <a:t>Fuzzy Mediation Analysis for </a:t>
            </a:r>
            <a:r>
              <a:rPr lang="en-US" altLang="ko-KR" sz="2400" dirty="0">
                <a:solidFill>
                  <a:schemeClr val="accent1">
                    <a:lumMod val="75000"/>
                  </a:schemeClr>
                </a:solidFill>
                <a:latin typeface="Amasis MT Pro Medium" panose="02040604050005020304" pitchFamily="18" charset="0"/>
                <a:cs typeface="Cascadia Code SemiBold" panose="020B0609020000020004" pitchFamily="49" charset="0"/>
              </a:rPr>
              <a:t>multiple covariates </a:t>
            </a:r>
            <a:r>
              <a:rPr lang="en-US" altLang="ko-KR" sz="2400" dirty="0">
                <a:solidFill>
                  <a:schemeClr val="bg1"/>
                </a:solidFill>
                <a:latin typeface="Amasis MT Pro Medium" panose="02040604050005020304" pitchFamily="18" charset="0"/>
                <a:cs typeface="Cascadia Code SemiBold" panose="020B0609020000020004" pitchFamily="49" charset="0"/>
              </a:rPr>
              <a:t>with </a:t>
            </a:r>
            <a:r>
              <a:rPr lang="en-US" altLang="ko-KR" sz="2400" dirty="0">
                <a:solidFill>
                  <a:schemeClr val="accent1">
                    <a:lumMod val="75000"/>
                  </a:schemeClr>
                </a:solidFill>
                <a:latin typeface="Amasis MT Pro Medium" panose="02040604050005020304" pitchFamily="18" charset="0"/>
                <a:cs typeface="Cascadia Code SemiBold" panose="020B0609020000020004" pitchFamily="49" charset="0"/>
              </a:rPr>
              <a:t>multiple mediators</a:t>
            </a:r>
            <a:endParaRPr lang="ko-KR" altLang="en-US" sz="2400" dirty="0">
              <a:solidFill>
                <a:schemeClr val="accent1">
                  <a:lumMod val="75000"/>
                </a:schemeClr>
              </a:solidFill>
              <a:latin typeface="Amasis MT Pro Medium" panose="02040604050005020304" pitchFamily="18" charset="0"/>
              <a:cs typeface="Cascadia Code SemiBold" panose="020B0609020000020004" pitchFamily="49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88419FC-CF22-4487-A487-3654F91E6708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l="34166" t="31421" r="12245" b="10000"/>
          <a:stretch/>
        </p:blipFill>
        <p:spPr>
          <a:xfrm>
            <a:off x="1308087" y="3835546"/>
            <a:ext cx="8440539" cy="5190042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96ECAE19-26F6-4FD1-A833-8583EC4577E1}"/>
              </a:ext>
            </a:extLst>
          </p:cNvPr>
          <p:cNvSpPr txBox="1"/>
          <p:nvPr/>
        </p:nvSpPr>
        <p:spPr>
          <a:xfrm>
            <a:off x="340211" y="1551475"/>
            <a:ext cx="88037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atin typeface="Amasis MT Pro" panose="02040504050005020304" pitchFamily="18" charset="0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Fuzzy Mediation Analysis</a:t>
            </a:r>
            <a:endParaRPr lang="ko-KR" altLang="en-US" sz="3200" b="1" dirty="0">
              <a:latin typeface="Amasis MT Pro" panose="02040504050005020304" pitchFamily="18" charset="0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grpSp>
        <p:nvGrpSpPr>
          <p:cNvPr id="53" name="그룹 1001">
            <a:extLst>
              <a:ext uri="{FF2B5EF4-FFF2-40B4-BE49-F238E27FC236}">
                <a16:creationId xmlns:a16="http://schemas.microsoft.com/office/drawing/2014/main" id="{774CBE1E-A8FB-428A-9827-660118E8BD30}"/>
              </a:ext>
            </a:extLst>
          </p:cNvPr>
          <p:cNvGrpSpPr/>
          <p:nvPr/>
        </p:nvGrpSpPr>
        <p:grpSpPr>
          <a:xfrm>
            <a:off x="-265476" y="450930"/>
            <a:ext cx="18947470" cy="640511"/>
            <a:chOff x="-265476" y="450930"/>
            <a:chExt cx="18947470" cy="640511"/>
          </a:xfrm>
        </p:grpSpPr>
        <p:pic>
          <p:nvPicPr>
            <p:cNvPr id="54" name="Object 2">
              <a:extLst>
                <a:ext uri="{FF2B5EF4-FFF2-40B4-BE49-F238E27FC236}">
                  <a16:creationId xmlns:a16="http://schemas.microsoft.com/office/drawing/2014/main" id="{0D0875A3-3F5D-49B1-8E5E-7F5741C5BE06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-265476" y="450930"/>
              <a:ext cx="18947470" cy="640511"/>
            </a:xfrm>
            <a:prstGeom prst="rect">
              <a:avLst/>
            </a:prstGeom>
          </p:spPr>
        </p:pic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E6291617-6C51-47A2-947F-8376F18C41A4}"/>
              </a:ext>
            </a:extLst>
          </p:cNvPr>
          <p:cNvSpPr txBox="1"/>
          <p:nvPr/>
        </p:nvSpPr>
        <p:spPr>
          <a:xfrm>
            <a:off x="14994948" y="575921"/>
            <a:ext cx="1928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accent5">
                    <a:lumMod val="75000"/>
                  </a:schemeClr>
                </a:solidFill>
                <a:latin typeface="Abadi" panose="020B0604020104020204" pitchFamily="34" charset="0"/>
              </a:rPr>
              <a:t>Conclusion</a:t>
            </a:r>
            <a:endParaRPr lang="ko-KR" altLang="en-US" sz="2000" dirty="0">
              <a:solidFill>
                <a:schemeClr val="accent5">
                  <a:lumMod val="7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9B985AB-6617-413C-82C7-7429649301B5}"/>
              </a:ext>
            </a:extLst>
          </p:cNvPr>
          <p:cNvSpPr txBox="1"/>
          <p:nvPr/>
        </p:nvSpPr>
        <p:spPr>
          <a:xfrm>
            <a:off x="6996210" y="581966"/>
            <a:ext cx="1928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accent5">
                    <a:lumMod val="75000"/>
                  </a:schemeClr>
                </a:solidFill>
                <a:latin typeface="Abadi" panose="020B0604020202020204" pitchFamily="34" charset="0"/>
              </a:rPr>
              <a:t>Preliminaries</a:t>
            </a:r>
            <a:endParaRPr lang="ko-KR" altLang="en-US" sz="2000" dirty="0">
              <a:solidFill>
                <a:schemeClr val="accent5">
                  <a:lumMod val="75000"/>
                </a:schemeClr>
              </a:solidFill>
              <a:latin typeface="Abadi" panose="020B0604020202020204" pitchFamily="34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E5392A07-030A-4388-A669-AB49B43210C8}"/>
              </a:ext>
            </a:extLst>
          </p:cNvPr>
          <p:cNvSpPr txBox="1"/>
          <p:nvPr/>
        </p:nvSpPr>
        <p:spPr>
          <a:xfrm>
            <a:off x="9806147" y="571097"/>
            <a:ext cx="1928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accent6"/>
                </a:solidFill>
                <a:latin typeface="Abadi" panose="020B0604020202020204" pitchFamily="34" charset="0"/>
              </a:rPr>
              <a:t>Our study</a:t>
            </a:r>
            <a:endParaRPr lang="ko-KR" altLang="en-US" sz="2000" dirty="0">
              <a:solidFill>
                <a:schemeClr val="accent6"/>
              </a:solidFill>
              <a:latin typeface="Abadi" panose="020B0604020202020204" pitchFamily="34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C109BE9A-C7A6-4207-A540-B867E0D18EA0}"/>
              </a:ext>
            </a:extLst>
          </p:cNvPr>
          <p:cNvSpPr txBox="1"/>
          <p:nvPr/>
        </p:nvSpPr>
        <p:spPr>
          <a:xfrm>
            <a:off x="4619487" y="571097"/>
            <a:ext cx="1928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accent5">
                    <a:lumMod val="75000"/>
                  </a:schemeClr>
                </a:solidFill>
                <a:latin typeface="Abadi" panose="020B0604020202020204" pitchFamily="34" charset="0"/>
              </a:rPr>
              <a:t>Introduction</a:t>
            </a:r>
            <a:endParaRPr lang="ko-KR" altLang="en-US" sz="2000" dirty="0">
              <a:solidFill>
                <a:schemeClr val="accent5">
                  <a:lumMod val="75000"/>
                </a:schemeClr>
              </a:solidFill>
              <a:latin typeface="Abadi" panose="020B0604020202020204" pitchFamily="34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035AD20E-8715-4EF8-8E02-1D97AFB26A81}"/>
              </a:ext>
            </a:extLst>
          </p:cNvPr>
          <p:cNvSpPr txBox="1"/>
          <p:nvPr/>
        </p:nvSpPr>
        <p:spPr>
          <a:xfrm>
            <a:off x="12704515" y="571097"/>
            <a:ext cx="10006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accent5">
                    <a:lumMod val="75000"/>
                  </a:schemeClr>
                </a:solidFill>
                <a:latin typeface="Abadi" panose="020B0604020202020204" pitchFamily="34" charset="0"/>
              </a:rPr>
              <a:t>Result</a:t>
            </a:r>
            <a:endParaRPr lang="ko-KR" altLang="en-US" sz="2000" dirty="0">
              <a:solidFill>
                <a:schemeClr val="accent5">
                  <a:lumMod val="75000"/>
                </a:schemeClr>
              </a:solidFill>
              <a:latin typeface="Abadi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43901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1001">
            <a:extLst>
              <a:ext uri="{FF2B5EF4-FFF2-40B4-BE49-F238E27FC236}">
                <a16:creationId xmlns:a16="http://schemas.microsoft.com/office/drawing/2014/main" id="{3C61143E-ECA9-402E-BDB0-E311D764EBD5}"/>
              </a:ext>
            </a:extLst>
          </p:cNvPr>
          <p:cNvGrpSpPr/>
          <p:nvPr/>
        </p:nvGrpSpPr>
        <p:grpSpPr>
          <a:xfrm>
            <a:off x="11411476" y="2922854"/>
            <a:ext cx="9153525" cy="8517091"/>
            <a:chOff x="11362174" y="3030208"/>
            <a:chExt cx="9153525" cy="8517091"/>
          </a:xfrm>
        </p:grpSpPr>
        <p:pic>
          <p:nvPicPr>
            <p:cNvPr id="60" name="Object 2">
              <a:extLst>
                <a:ext uri="{FF2B5EF4-FFF2-40B4-BE49-F238E27FC236}">
                  <a16:creationId xmlns:a16="http://schemas.microsoft.com/office/drawing/2014/main" id="{D1953C62-2C05-490B-9896-6F3671DBC8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760000">
              <a:off x="11362174" y="3030208"/>
              <a:ext cx="9153525" cy="8517091"/>
            </a:xfrm>
            <a:prstGeom prst="rect">
              <a:avLst/>
            </a:prstGeom>
          </p:spPr>
        </p:pic>
      </p:grpSp>
      <p:grpSp>
        <p:nvGrpSpPr>
          <p:cNvPr id="61" name="그룹 1002">
            <a:extLst>
              <a:ext uri="{FF2B5EF4-FFF2-40B4-BE49-F238E27FC236}">
                <a16:creationId xmlns:a16="http://schemas.microsoft.com/office/drawing/2014/main" id="{1274BE4C-5EC9-49D0-9426-FFF5E169F0F5}"/>
              </a:ext>
            </a:extLst>
          </p:cNvPr>
          <p:cNvGrpSpPr/>
          <p:nvPr/>
        </p:nvGrpSpPr>
        <p:grpSpPr>
          <a:xfrm>
            <a:off x="-1213295" y="3771900"/>
            <a:ext cx="9351981" cy="7383397"/>
            <a:chOff x="-1617968" y="4489181"/>
            <a:chExt cx="9351981" cy="7383397"/>
          </a:xfrm>
        </p:grpSpPr>
        <p:pic>
          <p:nvPicPr>
            <p:cNvPr id="62" name="Object 5">
              <a:extLst>
                <a:ext uri="{FF2B5EF4-FFF2-40B4-BE49-F238E27FC236}">
                  <a16:creationId xmlns:a16="http://schemas.microsoft.com/office/drawing/2014/main" id="{96BE780D-C61A-4D52-95F8-098788C670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2580000">
              <a:off x="-1617968" y="4489181"/>
              <a:ext cx="9351981" cy="7383397"/>
            </a:xfrm>
            <a:prstGeom prst="rect">
              <a:avLst/>
            </a:prstGeom>
          </p:spPr>
        </p:pic>
      </p:grpSp>
      <p:pic>
        <p:nvPicPr>
          <p:cNvPr id="45" name="Object 34">
            <a:extLst>
              <a:ext uri="{FF2B5EF4-FFF2-40B4-BE49-F238E27FC236}">
                <a16:creationId xmlns:a16="http://schemas.microsoft.com/office/drawing/2014/main" id="{EEAFD663-D10F-4253-856D-5B57091F2BF3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3438899" y="350220"/>
            <a:ext cx="18771566" cy="12075084"/>
          </a:xfrm>
          <a:prstGeom prst="rect">
            <a:avLst/>
          </a:prstGeom>
        </p:spPr>
      </p:pic>
      <p:pic>
        <p:nvPicPr>
          <p:cNvPr id="46" name="Object 35">
            <a:extLst>
              <a:ext uri="{FF2B5EF4-FFF2-40B4-BE49-F238E27FC236}">
                <a16:creationId xmlns:a16="http://schemas.microsoft.com/office/drawing/2014/main" id="{BE5A72A2-2723-43A9-8F92-2E79B5B3C4D4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84855" y="3164399"/>
            <a:ext cx="9385783" cy="603754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265476" y="450930"/>
            <a:ext cx="18947470" cy="640511"/>
            <a:chOff x="-265476" y="450930"/>
            <a:chExt cx="18947470" cy="64051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265476" y="450930"/>
              <a:ext cx="18947470" cy="640511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528709" y="2375924"/>
            <a:ext cx="1614035" cy="731989"/>
          </a:xfrm>
          <a:prstGeom prst="rect">
            <a:avLst/>
          </a:prstGeom>
        </p:spPr>
      </p:pic>
      <p:sp>
        <p:nvSpPr>
          <p:cNvPr id="82" name="TextBox 81">
            <a:extLst>
              <a:ext uri="{FF2B5EF4-FFF2-40B4-BE49-F238E27FC236}">
                <a16:creationId xmlns:a16="http://schemas.microsoft.com/office/drawing/2014/main" id="{F47DB24D-5F1C-42E1-9C4B-B3F260B2984C}"/>
              </a:ext>
            </a:extLst>
          </p:cNvPr>
          <p:cNvSpPr txBox="1"/>
          <p:nvPr/>
        </p:nvSpPr>
        <p:spPr>
          <a:xfrm>
            <a:off x="14994948" y="575921"/>
            <a:ext cx="1928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accent5">
                    <a:lumMod val="75000"/>
                  </a:schemeClr>
                </a:solidFill>
                <a:latin typeface="Abadi" panose="020B0604020104020204" pitchFamily="34" charset="0"/>
              </a:rPr>
              <a:t>Conclusion</a:t>
            </a:r>
            <a:endParaRPr lang="ko-KR" altLang="en-US" sz="2000" dirty="0">
              <a:solidFill>
                <a:schemeClr val="accent5">
                  <a:lumMod val="7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9111489A-01BE-4764-A652-2C55EEF295F4}"/>
              </a:ext>
            </a:extLst>
          </p:cNvPr>
          <p:cNvSpPr txBox="1"/>
          <p:nvPr/>
        </p:nvSpPr>
        <p:spPr>
          <a:xfrm>
            <a:off x="6996210" y="581966"/>
            <a:ext cx="1928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accent5">
                    <a:lumMod val="75000"/>
                  </a:schemeClr>
                </a:solidFill>
                <a:latin typeface="Abadi" panose="020B0604020202020204" pitchFamily="34" charset="0"/>
              </a:rPr>
              <a:t>Preliminaries</a:t>
            </a:r>
            <a:endParaRPr lang="ko-KR" altLang="en-US" sz="2000" dirty="0">
              <a:solidFill>
                <a:schemeClr val="accent5">
                  <a:lumMod val="75000"/>
                </a:schemeClr>
              </a:solidFill>
              <a:latin typeface="Abadi" panose="020B0604020202020204" pitchFamily="34" charset="0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AC1228A2-0120-453D-8FC3-9BD838387820}"/>
              </a:ext>
            </a:extLst>
          </p:cNvPr>
          <p:cNvSpPr txBox="1"/>
          <p:nvPr/>
        </p:nvSpPr>
        <p:spPr>
          <a:xfrm>
            <a:off x="9806147" y="571097"/>
            <a:ext cx="1928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accent6"/>
                </a:solidFill>
                <a:latin typeface="Abadi" panose="020B0604020202020204" pitchFamily="34" charset="0"/>
              </a:rPr>
              <a:t>Our study</a:t>
            </a:r>
            <a:endParaRPr lang="ko-KR" altLang="en-US" sz="2000" dirty="0">
              <a:solidFill>
                <a:schemeClr val="accent6"/>
              </a:solidFill>
              <a:latin typeface="Abadi" panose="020B0604020202020204" pitchFamily="34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672C7088-2F3F-4554-AB7C-ACAD74542DB6}"/>
              </a:ext>
            </a:extLst>
          </p:cNvPr>
          <p:cNvSpPr txBox="1"/>
          <p:nvPr/>
        </p:nvSpPr>
        <p:spPr>
          <a:xfrm>
            <a:off x="4619487" y="571097"/>
            <a:ext cx="1928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accent5">
                    <a:lumMod val="75000"/>
                  </a:schemeClr>
                </a:solidFill>
                <a:latin typeface="Abadi" panose="020B0604020202020204" pitchFamily="34" charset="0"/>
              </a:rPr>
              <a:t>Introduction</a:t>
            </a:r>
            <a:endParaRPr lang="ko-KR" altLang="en-US" sz="2000" dirty="0">
              <a:solidFill>
                <a:schemeClr val="accent5">
                  <a:lumMod val="75000"/>
                </a:schemeClr>
              </a:solidFill>
              <a:latin typeface="Abadi" panose="020B0604020202020204" pitchFamily="34" charset="0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53490048-7C4E-4059-829D-F37558ED2E50}"/>
              </a:ext>
            </a:extLst>
          </p:cNvPr>
          <p:cNvSpPr txBox="1"/>
          <p:nvPr/>
        </p:nvSpPr>
        <p:spPr>
          <a:xfrm>
            <a:off x="12704515" y="571097"/>
            <a:ext cx="10006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accent5">
                    <a:lumMod val="75000"/>
                  </a:schemeClr>
                </a:solidFill>
                <a:latin typeface="Abadi" panose="020B0604020202020204" pitchFamily="34" charset="0"/>
              </a:rPr>
              <a:t>Result</a:t>
            </a:r>
            <a:endParaRPr lang="ko-KR" altLang="en-US" sz="2000" dirty="0">
              <a:solidFill>
                <a:schemeClr val="accent5">
                  <a:lumMod val="75000"/>
                </a:schemeClr>
              </a:solidFill>
              <a:latin typeface="Abadi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9351D38-B924-41F5-BF09-5D807A1F4306}"/>
              </a:ext>
            </a:extLst>
          </p:cNvPr>
          <p:cNvSpPr txBox="1"/>
          <p:nvPr/>
        </p:nvSpPr>
        <p:spPr>
          <a:xfrm>
            <a:off x="12528709" y="2375924"/>
            <a:ext cx="3203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grpSp>
        <p:nvGrpSpPr>
          <p:cNvPr id="54" name="그룹 1003">
            <a:extLst>
              <a:ext uri="{FF2B5EF4-FFF2-40B4-BE49-F238E27FC236}">
                <a16:creationId xmlns:a16="http://schemas.microsoft.com/office/drawing/2014/main" id="{B112FD83-9214-474E-B6F7-DB7191A61F0F}"/>
              </a:ext>
            </a:extLst>
          </p:cNvPr>
          <p:cNvGrpSpPr/>
          <p:nvPr/>
        </p:nvGrpSpPr>
        <p:grpSpPr>
          <a:xfrm>
            <a:off x="-140687" y="3398209"/>
            <a:ext cx="10294172" cy="1182950"/>
            <a:chOff x="7904421" y="4862270"/>
            <a:chExt cx="10912762" cy="6405048"/>
          </a:xfrm>
        </p:grpSpPr>
        <p:pic>
          <p:nvPicPr>
            <p:cNvPr id="55" name="Object 15">
              <a:extLst>
                <a:ext uri="{FF2B5EF4-FFF2-40B4-BE49-F238E27FC236}">
                  <a16:creationId xmlns:a16="http://schemas.microsoft.com/office/drawing/2014/main" id="{4F85AD5D-B2F9-47C8-9ECE-BD9E2ECD9C0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904421" y="4862270"/>
              <a:ext cx="10912762" cy="6405048"/>
            </a:xfrm>
            <a:prstGeom prst="rect">
              <a:avLst/>
            </a:prstGeom>
          </p:spPr>
        </p:pic>
        <p:pic>
          <p:nvPicPr>
            <p:cNvPr id="56" name="Object 16">
              <a:extLst>
                <a:ext uri="{FF2B5EF4-FFF2-40B4-BE49-F238E27FC236}">
                  <a16:creationId xmlns:a16="http://schemas.microsoft.com/office/drawing/2014/main" id="{C256C5FC-48C7-4F6D-8ACC-4665F90E59F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0441162" y="6308502"/>
              <a:ext cx="5456381" cy="3202524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98E2D1E-D051-4AF7-996D-8894A48809C8}"/>
                  </a:ext>
                </a:extLst>
              </p:cNvPr>
              <p:cNvSpPr txBox="1"/>
              <p:nvPr/>
            </p:nvSpPr>
            <p:spPr>
              <a:xfrm>
                <a:off x="1183162" y="7670128"/>
                <a:ext cx="8682973" cy="4042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ko-KR" altLang="ko-KR" sz="2000" i="1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000" i="1">
                              <a:effectLst/>
                              <a:latin typeface="Cambria Math" panose="02040503050406030204" pitchFamily="18" charset="0"/>
                              <a:ea typeface="굴림" panose="020B0600000101010101" pitchFamily="50" charset="-127"/>
                              <a:cs typeface="Times New Roman" panose="020206030504050203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en-US" altLang="ko-KR" sz="2000" i="1">
                              <a:effectLst/>
                              <a:latin typeface="Cambria Math" panose="02040503050406030204" pitchFamily="18" charset="0"/>
                              <a:ea typeface="굴림" panose="020B0600000101010101" pitchFamily="50" charset="-127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ko-KR" altLang="ko-KR" sz="20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i="1">
                              <a:effectLst/>
                              <a:latin typeface="Cambria Math" panose="02040503050406030204" pitchFamily="18" charset="0"/>
                              <a:ea typeface="굴림" panose="020B0600000101010101" pitchFamily="50" charset="-127"/>
                              <a:cs typeface="Times New Roman" panose="02020603050405020304" pitchFamily="18" charset="0"/>
                            </a:rPr>
                            <m:t>𝑋</m:t>
                          </m:r>
                          <m:r>
                            <a:rPr lang="en-US" altLang="ko-KR" sz="2000" i="1">
                              <a:effectLst/>
                              <a:latin typeface="Cambria Math" panose="02040503050406030204" pitchFamily="18" charset="0"/>
                              <a:ea typeface="굴림" panose="020B0600000101010101" pitchFamily="50" charset="-127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altLang="ko-KR" sz="2000" i="1">
                              <a:effectLst/>
                              <a:latin typeface="Cambria Math" panose="02040503050406030204" pitchFamily="18" charset="0"/>
                              <a:ea typeface="굴림" panose="020B0600000101010101" pitchFamily="50" charset="-127"/>
                              <a:cs typeface="Times New Roman" panose="02020603050405020304" pitchFamily="18" charset="0"/>
                            </a:rPr>
                            <m:t>𝑌</m:t>
                          </m:r>
                        </m:e>
                      </m:d>
                      <m:r>
                        <a:rPr lang="en-US" altLang="ko-KR" sz="2000" i="1">
                          <a:effectLst/>
                          <a:latin typeface="Cambria Math" panose="02040503050406030204" pitchFamily="18" charset="0"/>
                          <a:ea typeface="굴림" panose="020B0600000101010101" pitchFamily="50" charset="-127"/>
                          <a:cs typeface="Times New Roman" panose="020206030504050203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ko-KR" altLang="ko-KR" sz="20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i="1">
                              <a:effectLst/>
                              <a:latin typeface="Cambria Math" panose="02040503050406030204" pitchFamily="18" charset="0"/>
                              <a:ea typeface="굴림" panose="020B0600000101010101" pitchFamily="50" charset="-127"/>
                              <a:cs typeface="Times New Roman" panose="020206030504050203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altLang="ko-KR" sz="2000" i="1">
                              <a:effectLst/>
                              <a:latin typeface="Cambria Math" panose="02040503050406030204" pitchFamily="18" charset="0"/>
                              <a:ea typeface="굴림" panose="020B0600000101010101" pitchFamily="50" charset="-127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000" i="1">
                              <a:effectLst/>
                              <a:latin typeface="Cambria Math" panose="02040503050406030204" pitchFamily="18" charset="0"/>
                              <a:ea typeface="굴림" panose="020B0600000101010101" pitchFamily="50" charset="-127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bSup>
                      <m:d>
                        <m:dPr>
                          <m:ctrlPr>
                            <a:rPr lang="ko-KR" altLang="ko-KR" sz="20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i="1">
                              <a:effectLst/>
                              <a:latin typeface="Cambria Math" panose="02040503050406030204" pitchFamily="18" charset="0"/>
                              <a:ea typeface="굴림" panose="020B0600000101010101" pitchFamily="50" charset="-127"/>
                              <a:cs typeface="Times New Roman" panose="02020603050405020304" pitchFamily="18" charset="0"/>
                            </a:rPr>
                            <m:t>𝑆𝑢𝑝𝑝</m:t>
                          </m:r>
                          <m:r>
                            <a:rPr lang="en-US" altLang="ko-KR" sz="2000" i="1">
                              <a:effectLst/>
                              <a:latin typeface="Cambria Math" panose="02040503050406030204" pitchFamily="18" charset="0"/>
                              <a:ea typeface="굴림" panose="020B0600000101010101" pitchFamily="50" charset="-127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altLang="ko-KR" sz="2000" i="1">
                              <a:effectLst/>
                              <a:latin typeface="Cambria Math" panose="02040503050406030204" pitchFamily="18" charset="0"/>
                              <a:ea typeface="굴림" panose="020B0600000101010101" pitchFamily="50" charset="-127"/>
                              <a:cs typeface="Times New Roman" panose="02020603050405020304" pitchFamily="18" charset="0"/>
                            </a:rPr>
                            <m:t>𝑋</m:t>
                          </m:r>
                          <m:r>
                            <a:rPr lang="en-US" altLang="ko-KR" sz="2000" i="1">
                              <a:effectLst/>
                              <a:latin typeface="Cambria Math" panose="02040503050406030204" pitchFamily="18" charset="0"/>
                              <a:ea typeface="굴림" panose="020B0600000101010101" pitchFamily="50" charset="-127"/>
                              <a:cs typeface="Times New Roman" panose="02020603050405020304" pitchFamily="18" charset="0"/>
                            </a:rPr>
                            <m:t>, </m:t>
                          </m:r>
                          <m:r>
                            <a:rPr lang="en-US" altLang="ko-KR" sz="2000" i="1">
                              <a:effectLst/>
                              <a:latin typeface="Cambria Math" panose="02040503050406030204" pitchFamily="18" charset="0"/>
                              <a:ea typeface="굴림" panose="020B0600000101010101" pitchFamily="50" charset="-127"/>
                              <a:cs typeface="Times New Roman" panose="02020603050405020304" pitchFamily="18" charset="0"/>
                            </a:rPr>
                            <m:t>𝑆𝑢𝑝𝑝</m:t>
                          </m:r>
                          <m:r>
                            <a:rPr lang="en-US" altLang="ko-KR" sz="2000" i="1">
                              <a:effectLst/>
                              <a:latin typeface="Cambria Math" panose="02040503050406030204" pitchFamily="18" charset="0"/>
                              <a:ea typeface="굴림" panose="020B0600000101010101" pitchFamily="50" charset="-127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altLang="ko-KR" sz="2000" i="1">
                              <a:effectLst/>
                              <a:latin typeface="Cambria Math" panose="02040503050406030204" pitchFamily="18" charset="0"/>
                              <a:ea typeface="굴림" panose="020B0600000101010101" pitchFamily="50" charset="-127"/>
                              <a:cs typeface="Times New Roman" panose="02020603050405020304" pitchFamily="18" charset="0"/>
                            </a:rPr>
                            <m:t>𝑌</m:t>
                          </m:r>
                        </m:e>
                      </m:d>
                      <m:r>
                        <a:rPr lang="en-US" altLang="ko-KR" sz="2000" i="1">
                          <a:effectLst/>
                          <a:latin typeface="Cambria Math" panose="02040503050406030204" pitchFamily="18" charset="0"/>
                          <a:ea typeface="굴림" panose="020B0600000101010101" pitchFamily="50" charset="-127"/>
                          <a:cs typeface="Times New Roman" panose="02020603050405020304" pitchFamily="18" charset="0"/>
                        </a:rPr>
                        <m:t>+</m:t>
                      </m:r>
                      <m:sSup>
                        <m:sSupPr>
                          <m:ctrlPr>
                            <a:rPr lang="ko-KR" altLang="ko-KR" sz="20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ko-KR" altLang="ko-KR" sz="20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ko-KR" altLang="ko-KR" sz="2000" i="1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000" i="1">
                                      <a:effectLst/>
                                      <a:latin typeface="Cambria Math" panose="02040503050406030204" pitchFamily="18" charset="0"/>
                                      <a:ea typeface="굴림" panose="020B0600000101010101" pitchFamily="50" charset="-127"/>
                                      <a:cs typeface="Times New Roman" panose="020206030504050203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effectLst/>
                                      <a:latin typeface="Cambria Math" panose="02040503050406030204" pitchFamily="18" charset="0"/>
                                      <a:ea typeface="굴림" panose="020B0600000101010101" pitchFamily="50" charset="-127"/>
                                      <a:cs typeface="Times New Roman" panose="020206030504050203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ko-KR" altLang="ko-KR" sz="2000" i="1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000" i="1">
                                      <a:effectLst/>
                                      <a:latin typeface="Cambria Math" panose="02040503050406030204" pitchFamily="18" charset="0"/>
                                      <a:ea typeface="굴림" panose="020B0600000101010101" pitchFamily="50" charset="-127"/>
                                      <a:cs typeface="Times New Roman" panose="02020603050405020304" pitchFamily="18" charset="0"/>
                                    </a:rPr>
                                    <m:t>𝑋</m:t>
                                  </m:r>
                                </m:e>
                              </m:d>
                              <m:r>
                                <a:rPr lang="en-US" altLang="ko-KR" sz="2000" i="1">
                                  <a:effectLst/>
                                  <a:latin typeface="Cambria Math" panose="02040503050406030204" pitchFamily="18" charset="0"/>
                                  <a:ea typeface="굴림" panose="020B0600000101010101" pitchFamily="50" charset="-127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ko-KR" altLang="ko-KR" sz="2000" i="1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000" i="1">
                                      <a:effectLst/>
                                      <a:latin typeface="Cambria Math" panose="02040503050406030204" pitchFamily="18" charset="0"/>
                                      <a:ea typeface="굴림" panose="020B0600000101010101" pitchFamily="50" charset="-127"/>
                                      <a:cs typeface="Times New Roman" panose="020206030504050203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effectLst/>
                                      <a:latin typeface="Cambria Math" panose="02040503050406030204" pitchFamily="18" charset="0"/>
                                      <a:ea typeface="굴림" panose="020B0600000101010101" pitchFamily="50" charset="-127"/>
                                      <a:cs typeface="Times New Roman" panose="020206030504050203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ko-KR" altLang="ko-KR" sz="2000" i="1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000" i="1">
                                      <a:effectLst/>
                                      <a:latin typeface="Cambria Math" panose="02040503050406030204" pitchFamily="18" charset="0"/>
                                      <a:ea typeface="굴림" panose="020B0600000101010101" pitchFamily="50" charset="-127"/>
                                      <a:cs typeface="Times New Roman" panose="02020603050405020304" pitchFamily="18" charset="0"/>
                                    </a:rPr>
                                    <m:t>𝑌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altLang="ko-KR" sz="2000" i="1">
                              <a:effectLst/>
                              <a:latin typeface="Cambria Math" panose="02040503050406030204" pitchFamily="18" charset="0"/>
                              <a:ea typeface="굴림" panose="020B0600000101010101" pitchFamily="50" charset="-127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2000" i="1">
                          <a:effectLst/>
                          <a:latin typeface="Cambria Math" panose="02040503050406030204" pitchFamily="18" charset="0"/>
                          <a:ea typeface="굴림" panose="020B0600000101010101" pitchFamily="50" charset="-127"/>
                          <a:cs typeface="Times New Roman" panose="02020603050405020304" pitchFamily="18" charset="0"/>
                        </a:rPr>
                        <m:t>+</m:t>
                      </m:r>
                      <m:sSup>
                        <m:sSupPr>
                          <m:ctrlPr>
                            <a:rPr lang="ko-KR" altLang="ko-KR" sz="20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ko-KR" altLang="ko-KR" sz="20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ko-KR" altLang="ko-KR" sz="2000" i="1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000" i="1">
                                      <a:effectLst/>
                                      <a:latin typeface="Cambria Math" panose="02040503050406030204" pitchFamily="18" charset="0"/>
                                      <a:ea typeface="굴림" panose="020B0600000101010101" pitchFamily="50" charset="-127"/>
                                      <a:cs typeface="Times New Roman" panose="020206030504050203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effectLst/>
                                      <a:latin typeface="Cambria Math" panose="02040503050406030204" pitchFamily="18" charset="0"/>
                                      <a:ea typeface="굴림" panose="020B0600000101010101" pitchFamily="50" charset="-127"/>
                                      <a:cs typeface="Times New Roman" panose="020206030504050203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ko-KR" altLang="ko-KR" sz="2000" i="1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000" i="1">
                                      <a:effectLst/>
                                      <a:latin typeface="Cambria Math" panose="02040503050406030204" pitchFamily="18" charset="0"/>
                                      <a:ea typeface="굴림" panose="020B0600000101010101" pitchFamily="50" charset="-127"/>
                                      <a:cs typeface="Times New Roman" panose="02020603050405020304" pitchFamily="18" charset="0"/>
                                    </a:rPr>
                                    <m:t>𝑋</m:t>
                                  </m:r>
                                </m:e>
                              </m:d>
                              <m:r>
                                <a:rPr lang="en-US" altLang="ko-KR" sz="2000" i="1">
                                  <a:effectLst/>
                                  <a:latin typeface="Cambria Math" panose="02040503050406030204" pitchFamily="18" charset="0"/>
                                  <a:ea typeface="굴림" panose="020B0600000101010101" pitchFamily="50" charset="-127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ko-KR" altLang="ko-KR" sz="2000" i="1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000" i="1">
                                      <a:effectLst/>
                                      <a:latin typeface="Cambria Math" panose="02040503050406030204" pitchFamily="18" charset="0"/>
                                      <a:ea typeface="굴림" panose="020B0600000101010101" pitchFamily="50" charset="-127"/>
                                      <a:cs typeface="Times New Roman" panose="020206030504050203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effectLst/>
                                      <a:latin typeface="Cambria Math" panose="02040503050406030204" pitchFamily="18" charset="0"/>
                                      <a:ea typeface="굴림" panose="020B0600000101010101" pitchFamily="50" charset="-127"/>
                                      <a:cs typeface="Times New Roman" panose="020206030504050203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ko-KR" altLang="ko-KR" sz="2000" i="1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000" i="1">
                                      <a:effectLst/>
                                      <a:latin typeface="Cambria Math" panose="02040503050406030204" pitchFamily="18" charset="0"/>
                                      <a:ea typeface="굴림" panose="020B0600000101010101" pitchFamily="50" charset="-127"/>
                                      <a:cs typeface="Times New Roman" panose="02020603050405020304" pitchFamily="18" charset="0"/>
                                    </a:rPr>
                                    <m:t>𝑌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altLang="ko-KR" sz="2000" i="1">
                              <a:effectLst/>
                              <a:latin typeface="Cambria Math" panose="02040503050406030204" pitchFamily="18" charset="0"/>
                              <a:ea typeface="굴림" panose="020B0600000101010101" pitchFamily="50" charset="-127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dirty="0">
                  <a:latin typeface="Amasis MT Pro Light" panose="02040304050005020304" pitchFamily="18" charset="0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98E2D1E-D051-4AF7-996D-8894A48809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3162" y="7670128"/>
                <a:ext cx="8682973" cy="404213"/>
              </a:xfrm>
              <a:prstGeom prst="rect">
                <a:avLst/>
              </a:prstGeom>
              <a:blipFill>
                <a:blip r:embed="rId10"/>
                <a:stretch>
                  <a:fillRect b="-1492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4FFF4DD-0521-4099-96A7-DC1D8D483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altLang="ko-KR" smtClean="0"/>
              <a:pPr/>
              <a:t>12</a:t>
            </a:fld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2E15193-53E5-4349-B89A-AA25FF2309F9}"/>
              </a:ext>
            </a:extLst>
          </p:cNvPr>
          <p:cNvSpPr txBox="1"/>
          <p:nvPr/>
        </p:nvSpPr>
        <p:spPr>
          <a:xfrm>
            <a:off x="340211" y="1551475"/>
            <a:ext cx="108947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atin typeface="Amasis MT Pro Medium" panose="02040604050005020304" pitchFamily="18" charset="0"/>
                <a:cs typeface="Cascadia Code SemiBold" panose="020B0609020000020004" pitchFamily="49" charset="0"/>
              </a:rPr>
              <a:t>Estimation in Fuzzy Mediation Analysis</a:t>
            </a:r>
            <a:endParaRPr lang="ko-KR" altLang="en-US" sz="3200" dirty="0">
              <a:latin typeface="Amasis MT Pro Medium" panose="02040604050005020304" pitchFamily="18" charset="0"/>
              <a:cs typeface="Cascadia Code SemiBold" panose="020B06090200000200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2254460-AB85-4024-B234-24BB2D3730FE}"/>
              </a:ext>
            </a:extLst>
          </p:cNvPr>
          <p:cNvSpPr/>
          <p:nvPr/>
        </p:nvSpPr>
        <p:spPr>
          <a:xfrm>
            <a:off x="342128" y="2555393"/>
            <a:ext cx="17602199" cy="7116734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DA67908-BE46-4641-9EEC-4007BC71C825}"/>
              </a:ext>
            </a:extLst>
          </p:cNvPr>
          <p:cNvSpPr/>
          <p:nvPr/>
        </p:nvSpPr>
        <p:spPr>
          <a:xfrm>
            <a:off x="10472863" y="3194800"/>
            <a:ext cx="6670760" cy="5986666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6">
                <a:lumMod val="60000"/>
                <a:lumOff val="40000"/>
              </a:schemeClr>
            </a:solidFill>
            <a:prstDash val="sysDot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D0D5122-0C9D-44ED-899B-60FEF5BBB1BA}"/>
                  </a:ext>
                </a:extLst>
              </p:cNvPr>
              <p:cNvSpPr txBox="1"/>
              <p:nvPr/>
            </p:nvSpPr>
            <p:spPr>
              <a:xfrm>
                <a:off x="1467134" y="3750265"/>
                <a:ext cx="6654443" cy="4351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ko-KR" altLang="ko-KR" sz="2000" i="1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ko-KR" altLang="ko-KR" sz="20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i="1">
                                  <a:effectLst/>
                                  <a:latin typeface="Cambria Math" panose="02040503050406030204" pitchFamily="18" charset="0"/>
                                  <a:ea typeface="굴림" panose="020B0600000101010101" pitchFamily="50" charset="-127"/>
                                  <a:cs typeface="Times New Roman" panose="020206030504050203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altLang="ko-KR" sz="2000" i="1">
                                  <a:effectLst/>
                                  <a:latin typeface="Cambria Math" panose="02040503050406030204" pitchFamily="18" charset="0"/>
                                  <a:ea typeface="굴림" panose="020B0600000101010101" pitchFamily="50" charset="-127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  <m:r>
                        <a:rPr lang="en-US" altLang="ko-KR" sz="2000" i="1">
                          <a:effectLst/>
                          <a:latin typeface="Cambria Math" panose="02040503050406030204" pitchFamily="18" charset="0"/>
                          <a:ea typeface="굴림" panose="020B0600000101010101" pitchFamily="50" charset="-127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ko-KR" altLang="ko-KR" sz="20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i="1">
                              <a:effectLst/>
                              <a:latin typeface="Cambria Math" panose="02040503050406030204" pitchFamily="18" charset="0"/>
                              <a:ea typeface="굴림" panose="020B0600000101010101" pitchFamily="50" charset="-127"/>
                              <a:cs typeface="Times New Roman" panose="020206030504050203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altLang="ko-KR" sz="2000" i="1">
                              <a:effectLst/>
                              <a:latin typeface="Cambria Math" panose="02040503050406030204" pitchFamily="18" charset="0"/>
                              <a:ea typeface="굴림" panose="020B0600000101010101" pitchFamily="50" charset="-127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sz="2000" i="1">
                          <a:effectLst/>
                          <a:latin typeface="Cambria Math" panose="02040503050406030204" pitchFamily="18" charset="0"/>
                          <a:ea typeface="굴림" panose="020B0600000101010101" pitchFamily="50" charset="-127"/>
                          <a:cs typeface="Times New Roman" panose="02020603050405020304" pitchFamily="18" charset="0"/>
                        </a:rPr>
                        <m:t>⨁</m:t>
                      </m:r>
                      <m:sSub>
                        <m:sSubPr>
                          <m:ctrlPr>
                            <a:rPr lang="ko-KR" altLang="ko-KR" sz="20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i="1">
                              <a:effectLst/>
                              <a:latin typeface="Cambria Math" panose="02040503050406030204" pitchFamily="18" charset="0"/>
                              <a:ea typeface="굴림" panose="020B0600000101010101" pitchFamily="50" charset="-127"/>
                              <a:cs typeface="Times New Roman" panose="020206030504050203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altLang="ko-KR" sz="2000" i="1">
                              <a:effectLst/>
                              <a:latin typeface="Cambria Math" panose="02040503050406030204" pitchFamily="18" charset="0"/>
                              <a:ea typeface="굴림" panose="020B0600000101010101" pitchFamily="50" charset="-127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ko-KR" altLang="ko-KR" sz="20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ko-KR" altLang="ko-KR" sz="20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20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e>
                        <m:sub>
                          <m:r>
                            <a:rPr lang="en-US" altLang="ko-KR" sz="20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ko-KR" sz="20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sz="2000" i="1">
                          <a:effectLst/>
                          <a:latin typeface="Cambria Math" panose="02040503050406030204" pitchFamily="18" charset="0"/>
                          <a:ea typeface="굴림" panose="020B0600000101010101" pitchFamily="50" charset="-127"/>
                          <a:cs typeface="Times New Roman" panose="02020603050405020304" pitchFamily="18" charset="0"/>
                        </a:rPr>
                        <m:t>⨁</m:t>
                      </m:r>
                      <m:sSub>
                        <m:sSubPr>
                          <m:ctrlPr>
                            <a:rPr lang="ko-KR" altLang="ko-KR" sz="20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i="1">
                              <a:effectLst/>
                              <a:latin typeface="Cambria Math" panose="02040503050406030204" pitchFamily="18" charset="0"/>
                              <a:ea typeface="굴림" panose="020B0600000101010101" pitchFamily="50" charset="-127"/>
                              <a:cs typeface="Times New Roman" panose="020206030504050203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altLang="ko-KR" sz="2000" i="1">
                              <a:effectLst/>
                              <a:latin typeface="Cambria Math" panose="02040503050406030204" pitchFamily="18" charset="0"/>
                              <a:ea typeface="굴림" panose="020B0600000101010101" pitchFamily="50" charset="-127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ko-KR" altLang="ko-KR" sz="20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ko-KR" altLang="ko-KR" sz="20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20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e>
                        <m:sub>
                          <m:r>
                            <a:rPr lang="en-US" altLang="ko-KR" sz="20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20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sz="2000" i="1">
                          <a:effectLst/>
                          <a:latin typeface="Cambria Math" panose="02040503050406030204" pitchFamily="18" charset="0"/>
                          <a:ea typeface="굴림" panose="020B0600000101010101" pitchFamily="50" charset="-127"/>
                          <a:cs typeface="Times New Roman" panose="02020603050405020304" pitchFamily="18" charset="0"/>
                        </a:rPr>
                        <m:t>⨁⋯⨁</m:t>
                      </m:r>
                      <m:sSub>
                        <m:sSubPr>
                          <m:ctrlPr>
                            <a:rPr lang="ko-KR" altLang="ko-KR" sz="20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i="1">
                              <a:effectLst/>
                              <a:latin typeface="Cambria Math" panose="02040503050406030204" pitchFamily="18" charset="0"/>
                              <a:ea typeface="굴림" panose="020B0600000101010101" pitchFamily="50" charset="-127"/>
                              <a:cs typeface="Times New Roman" panose="020206030504050203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altLang="ko-KR" sz="2000" i="1">
                              <a:effectLst/>
                              <a:latin typeface="Cambria Math" panose="02040503050406030204" pitchFamily="18" charset="0"/>
                              <a:ea typeface="굴림" panose="020B0600000101010101" pitchFamily="50" charset="-127"/>
                              <a:cs typeface="Times New Roman" panose="02020603050405020304" pitchFamily="18" charset="0"/>
                            </a:rPr>
                            <m:t>𝑝</m:t>
                          </m:r>
                        </m:sub>
                      </m:sSub>
                      <m:sSub>
                        <m:sSubPr>
                          <m:ctrlPr>
                            <a:rPr lang="ko-KR" altLang="ko-KR" sz="20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ko-KR" altLang="ko-KR" sz="20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20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e>
                        <m:sub>
                          <m:r>
                            <a:rPr lang="en-US" altLang="ko-KR" sz="20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Cambria Math" panose="02040503050406030204" pitchFamily="18" charset="0"/>
                            </a:rPr>
                            <m:t>𝑝𝑖</m:t>
                          </m:r>
                        </m:sub>
                      </m:sSub>
                      <m:r>
                        <a:rPr lang="en-US" altLang="ko-KR" sz="2000" i="1">
                          <a:effectLst/>
                          <a:latin typeface="Cambria Math" panose="02040503050406030204" pitchFamily="18" charset="0"/>
                          <a:ea typeface="굴림" panose="020B0600000101010101" pitchFamily="50" charset="-127"/>
                          <a:cs typeface="Times New Roman" panose="02020603050405020304" pitchFamily="18" charset="0"/>
                        </a:rPr>
                        <m:t>⨁</m:t>
                      </m:r>
                      <m:acc>
                        <m:accPr>
                          <m:chr m:val="̃"/>
                          <m:ctrlPr>
                            <a:rPr lang="ko-KR" altLang="ko-KR" sz="20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ko-KR" altLang="ko-KR" sz="20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i="1">
                                  <a:effectLst/>
                                  <a:latin typeface="Cambria Math" panose="02040503050406030204" pitchFamily="18" charset="0"/>
                                  <a:ea typeface="굴림" panose="020B0600000101010101" pitchFamily="50" charset="-127"/>
                                  <a:cs typeface="Times New Roman" panose="020206030504050203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ko-KR" sz="2000" i="1">
                                  <a:effectLst/>
                                  <a:latin typeface="Cambria Math" panose="02040503050406030204" pitchFamily="18" charset="0"/>
                                  <a:ea typeface="굴림" panose="020B0600000101010101" pitchFamily="50" charset="-127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D0D5122-0C9D-44ED-899B-60FEF5BBB1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7134" y="3750265"/>
                <a:ext cx="6654443" cy="435119"/>
              </a:xfrm>
              <a:prstGeom prst="rect">
                <a:avLst/>
              </a:prstGeom>
              <a:blipFill>
                <a:blip r:embed="rId11"/>
                <a:stretch>
                  <a:fillRect t="-6944" b="-97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D483B2C-7F44-4C32-80FB-4648CFAAB9B9}"/>
                  </a:ext>
                </a:extLst>
              </p:cNvPr>
              <p:cNvSpPr txBox="1"/>
              <p:nvPr/>
            </p:nvSpPr>
            <p:spPr>
              <a:xfrm>
                <a:off x="-183900" y="4622270"/>
                <a:ext cx="9162961" cy="6862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6510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i="1" smtClean="0">
                          <a:effectLst/>
                          <a:latin typeface="Cambria Math" panose="02040503050406030204" pitchFamily="18" charset="0"/>
                          <a:ea typeface="굴림" panose="020B0600000101010101" pitchFamily="50" charset="-127"/>
                          <a:cs typeface="굴림" panose="020B0600000101010101" pitchFamily="50" charset="-127"/>
                        </a:rPr>
                        <m:t>𝑄</m:t>
                      </m:r>
                      <m:d>
                        <m:dPr>
                          <m:ctrlPr>
                            <a:rPr lang="ko-KR" altLang="ko-KR" sz="18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굴림" panose="020B0600000101010101" pitchFamily="50" charset="-127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ko-KR" altLang="ko-KR" sz="18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굴림" panose="020B0600000101010101" pitchFamily="50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1800" i="1">
                                  <a:effectLst/>
                                  <a:latin typeface="Cambria Math" panose="02040503050406030204" pitchFamily="18" charset="0"/>
                                  <a:ea typeface="굴림" panose="020B0600000101010101" pitchFamily="50" charset="-127"/>
                                  <a:cs typeface="굴림" panose="020B0600000101010101" pitchFamily="50" charset="-127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altLang="ko-KR" sz="1800" i="1">
                                  <a:effectLst/>
                                  <a:latin typeface="Cambria Math" panose="02040503050406030204" pitchFamily="18" charset="0"/>
                                  <a:ea typeface="굴림" panose="020B0600000101010101" pitchFamily="50" charset="-127"/>
                                  <a:cs typeface="굴림" panose="020B0600000101010101" pitchFamily="50" charset="-127"/>
                                </a:rPr>
                                <m:t>𝑘</m:t>
                              </m:r>
                              <m:r>
                                <a:rPr lang="en-US" altLang="ko-KR" sz="1800" i="1">
                                  <a:effectLst/>
                                  <a:latin typeface="Cambria Math" panose="02040503050406030204" pitchFamily="18" charset="0"/>
                                  <a:ea typeface="굴림" panose="020B0600000101010101" pitchFamily="50" charset="-127"/>
                                  <a:cs typeface="굴림" panose="020B0600000101010101" pitchFamily="50" charset="-127"/>
                                </a:rPr>
                                <m:t>0,</m:t>
                              </m:r>
                            </m:sub>
                          </m:sSub>
                          <m:sSub>
                            <m:sSubPr>
                              <m:ctrlPr>
                                <a:rPr lang="ko-KR" altLang="ko-KR" sz="18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굴림" panose="020B0600000101010101" pitchFamily="50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1800" i="1">
                                  <a:effectLst/>
                                  <a:latin typeface="Cambria Math" panose="02040503050406030204" pitchFamily="18" charset="0"/>
                                  <a:ea typeface="굴림" panose="020B0600000101010101" pitchFamily="50" charset="-127"/>
                                  <a:cs typeface="굴림" panose="020B0600000101010101" pitchFamily="50" charset="-127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altLang="ko-KR" sz="1800" i="1">
                                  <a:effectLst/>
                                  <a:latin typeface="Cambria Math" panose="02040503050406030204" pitchFamily="18" charset="0"/>
                                  <a:ea typeface="굴림" panose="020B0600000101010101" pitchFamily="50" charset="-127"/>
                                  <a:cs typeface="굴림" panose="020B0600000101010101" pitchFamily="50" charset="-127"/>
                                </a:rPr>
                                <m:t>𝑘</m:t>
                              </m:r>
                              <m:r>
                                <a:rPr lang="en-US" altLang="ko-KR" sz="1800" i="1">
                                  <a:effectLst/>
                                  <a:latin typeface="Cambria Math" panose="02040503050406030204" pitchFamily="18" charset="0"/>
                                  <a:ea typeface="굴림" panose="020B0600000101010101" pitchFamily="50" charset="-127"/>
                                  <a:cs typeface="굴림" panose="020B0600000101010101" pitchFamily="50" charset="-127"/>
                                </a:rPr>
                                <m:t>1,</m:t>
                              </m:r>
                            </m:sub>
                          </m:sSub>
                          <m:sSub>
                            <m:sSubPr>
                              <m:ctrlPr>
                                <a:rPr lang="ko-KR" altLang="ko-KR" sz="18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굴림" panose="020B0600000101010101" pitchFamily="50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1800" i="1">
                                  <a:effectLst/>
                                  <a:latin typeface="Cambria Math" panose="02040503050406030204" pitchFamily="18" charset="0"/>
                                  <a:ea typeface="굴림" panose="020B0600000101010101" pitchFamily="50" charset="-127"/>
                                  <a:cs typeface="굴림" panose="020B0600000101010101" pitchFamily="50" charset="-127"/>
                                </a:rPr>
                                <m:t>…,</m:t>
                              </m:r>
                              <m:r>
                                <a:rPr lang="en-US" altLang="ko-KR" sz="1800" i="1">
                                  <a:effectLst/>
                                  <a:latin typeface="Cambria Math" panose="02040503050406030204" pitchFamily="18" charset="0"/>
                                  <a:ea typeface="굴림" panose="020B0600000101010101" pitchFamily="50" charset="-127"/>
                                  <a:cs typeface="굴림" panose="020B0600000101010101" pitchFamily="50" charset="-127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altLang="ko-KR" sz="1800" i="1">
                                  <a:effectLst/>
                                  <a:latin typeface="Cambria Math" panose="02040503050406030204" pitchFamily="18" charset="0"/>
                                  <a:ea typeface="굴림" panose="020B0600000101010101" pitchFamily="50" charset="-127"/>
                                  <a:cs typeface="굴림" panose="020B0600000101010101" pitchFamily="50" charset="-127"/>
                                </a:rPr>
                                <m:t>𝑘𝑝</m:t>
                              </m:r>
                              <m:r>
                                <a:rPr lang="en-US" altLang="ko-KR" sz="1800" i="1">
                                  <a:effectLst/>
                                  <a:latin typeface="Cambria Math" panose="02040503050406030204" pitchFamily="18" charset="0"/>
                                  <a:ea typeface="굴림" panose="020B0600000101010101" pitchFamily="50" charset="-127"/>
                                  <a:cs typeface="굴림" panose="020B0600000101010101" pitchFamily="50" charset="-127"/>
                                </a:rPr>
                                <m:t>,</m:t>
                              </m:r>
                            </m:sub>
                          </m:sSub>
                        </m:e>
                      </m:d>
                      <m:r>
                        <a:rPr lang="en-US" altLang="ko-KR" sz="1800" i="1">
                          <a:effectLst/>
                          <a:latin typeface="Cambria Math" panose="02040503050406030204" pitchFamily="18" charset="0"/>
                          <a:ea typeface="굴림" panose="020B0600000101010101" pitchFamily="50" charset="-127"/>
                          <a:cs typeface="굴림" panose="020B0600000101010101" pitchFamily="50" charset="-127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ko-KR" altLang="ko-KR" sz="18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굴림" panose="020B0600000101010101" pitchFamily="50" charset="-127"/>
                            </a:rPr>
                          </m:ctrlPr>
                        </m:naryPr>
                        <m:sub>
                          <m:r>
                            <a:rPr lang="en-US" altLang="ko-KR" sz="1800" i="1">
                              <a:effectLst/>
                              <a:latin typeface="Cambria Math" panose="02040503050406030204" pitchFamily="18" charset="0"/>
                              <a:ea typeface="굴림" panose="020B0600000101010101" pitchFamily="50" charset="-127"/>
                              <a:cs typeface="굴림" panose="020B0600000101010101" pitchFamily="50" charset="-127"/>
                            </a:rPr>
                            <m:t>𝑖</m:t>
                          </m:r>
                          <m:r>
                            <a:rPr lang="en-US" altLang="ko-KR" sz="1800" i="1">
                              <a:effectLst/>
                              <a:latin typeface="Cambria Math" panose="02040503050406030204" pitchFamily="18" charset="0"/>
                              <a:ea typeface="굴림" panose="020B0600000101010101" pitchFamily="50" charset="-127"/>
                              <a:cs typeface="굴림" panose="020B0600000101010101" pitchFamily="50" charset="-127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1800" i="1">
                              <a:effectLst/>
                              <a:latin typeface="Cambria Math" panose="02040503050406030204" pitchFamily="18" charset="0"/>
                              <a:ea typeface="굴림" panose="020B0600000101010101" pitchFamily="50" charset="-127"/>
                              <a:cs typeface="굴림" panose="020B0600000101010101" pitchFamily="50" charset="-127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ko-KR" altLang="ko-KR" sz="18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굴림" panose="020B0600000101010101" pitchFamily="50" charset="-127"/>
                                </a:rPr>
                              </m:ctrlPr>
                            </m:sSupPr>
                            <m:e>
                              <m:r>
                                <a:rPr lang="en-US" altLang="ko-KR" sz="1800" i="1">
                                  <a:effectLst/>
                                  <a:latin typeface="Cambria Math" panose="02040503050406030204" pitchFamily="18" charset="0"/>
                                  <a:ea typeface="굴림" panose="020B0600000101010101" pitchFamily="50" charset="-127"/>
                                  <a:cs typeface="굴림" panose="020B0600000101010101" pitchFamily="50" charset="-127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altLang="ko-KR" sz="1800" i="1">
                                  <a:effectLst/>
                                  <a:latin typeface="Cambria Math" panose="02040503050406030204" pitchFamily="18" charset="0"/>
                                  <a:ea typeface="굴림" panose="020B0600000101010101" pitchFamily="50" charset="-127"/>
                                  <a:cs typeface="굴림" panose="020B0600000101010101" pitchFamily="50" charset="-127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ko-KR" sz="1800" i="1">
                              <a:effectLst/>
                              <a:latin typeface="Cambria Math" panose="02040503050406030204" pitchFamily="18" charset="0"/>
                              <a:ea typeface="굴림" panose="020B0600000101010101" pitchFamily="50" charset="-127"/>
                              <a:cs typeface="굴림" panose="020B0600000101010101" pitchFamily="50" charset="-127"/>
                            </a:rPr>
                            <m:t>(</m:t>
                          </m:r>
                          <m:sSub>
                            <m:sSubPr>
                              <m:ctrlPr>
                                <a:rPr lang="ko-KR" altLang="ko-KR" sz="18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굴림" panose="020B0600000101010101" pitchFamily="50" charset="-127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̃"/>
                                  <m:ctrlPr>
                                    <a:rPr lang="ko-KR" altLang="ko-KR" sz="1800" i="1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굴림" panose="020B0600000101010101" pitchFamily="50" charset="-127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sz="1800" i="1">
                                      <a:effectLst/>
                                      <a:latin typeface="Cambria Math" panose="02040503050406030204" pitchFamily="18" charset="0"/>
                                      <a:ea typeface="굴림" panose="020B0600000101010101" pitchFamily="50" charset="-127"/>
                                      <a:cs typeface="굴림" panose="020B0600000101010101" pitchFamily="50" charset="-127"/>
                                    </a:rPr>
                                    <m:t>𝑌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ko-KR" sz="1800" i="1">
                                  <a:effectLst/>
                                  <a:latin typeface="Cambria Math" panose="02040503050406030204" pitchFamily="18" charset="0"/>
                                  <a:ea typeface="굴림" panose="020B0600000101010101" pitchFamily="50" charset="-127"/>
                                  <a:cs typeface="굴림" panose="020B0600000101010101" pitchFamily="50" charset="-127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sz="1800" i="1">
                              <a:effectLst/>
                              <a:latin typeface="Cambria Math" panose="02040503050406030204" pitchFamily="18" charset="0"/>
                              <a:ea typeface="굴림" panose="020B0600000101010101" pitchFamily="50" charset="-127"/>
                              <a:cs typeface="굴림" panose="020B0600000101010101" pitchFamily="50" charset="-127"/>
                            </a:rPr>
                            <m:t>, </m:t>
                          </m:r>
                          <m:nary>
                            <m:naryPr>
                              <m:chr m:val="∑"/>
                              <m:limLoc m:val="subSup"/>
                              <m:ctrlPr>
                                <a:rPr lang="ko-KR" altLang="ko-KR" sz="18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굴림" panose="020B0600000101010101" pitchFamily="50" charset="-127"/>
                                </a:rPr>
                              </m:ctrlPr>
                            </m:naryPr>
                            <m:sub>
                              <m:r>
                                <a:rPr lang="en-US" altLang="ko-KR" sz="1800" i="1">
                                  <a:effectLst/>
                                  <a:latin typeface="Cambria Math" panose="02040503050406030204" pitchFamily="18" charset="0"/>
                                  <a:ea typeface="굴림" panose="020B0600000101010101" pitchFamily="50" charset="-127"/>
                                  <a:cs typeface="굴림" panose="020B0600000101010101" pitchFamily="50" charset="-127"/>
                                </a:rPr>
                                <m:t>𝑗</m:t>
                              </m:r>
                              <m:r>
                                <a:rPr lang="en-US" altLang="ko-KR" sz="1800" i="1">
                                  <a:effectLst/>
                                  <a:latin typeface="Cambria Math" panose="02040503050406030204" pitchFamily="18" charset="0"/>
                                  <a:ea typeface="굴림" panose="020B0600000101010101" pitchFamily="50" charset="-127"/>
                                  <a:cs typeface="굴림" panose="020B0600000101010101" pitchFamily="50" charset="-127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altLang="ko-KR" sz="1800" i="1">
                                  <a:effectLst/>
                                  <a:latin typeface="Cambria Math" panose="02040503050406030204" pitchFamily="18" charset="0"/>
                                  <a:ea typeface="굴림" panose="020B0600000101010101" pitchFamily="50" charset="-127"/>
                                  <a:cs typeface="굴림" panose="020B0600000101010101" pitchFamily="50" charset="-127"/>
                                </a:rPr>
                                <m:t>𝑝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ko-KR" altLang="ko-KR" sz="1800" i="1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굴림" panose="020B0600000101010101" pitchFamily="50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800" i="1">
                                      <a:effectLst/>
                                      <a:latin typeface="Cambria Math" panose="02040503050406030204" pitchFamily="18" charset="0"/>
                                      <a:ea typeface="굴림" panose="020B0600000101010101" pitchFamily="50" charset="-127"/>
                                      <a:cs typeface="굴림" panose="020B0600000101010101" pitchFamily="50" charset="-127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altLang="ko-KR" sz="1800" i="1">
                                      <a:effectLst/>
                                      <a:latin typeface="Cambria Math" panose="02040503050406030204" pitchFamily="18" charset="0"/>
                                      <a:ea typeface="굴림" panose="020B0600000101010101" pitchFamily="50" charset="-127"/>
                                      <a:cs typeface="굴림" panose="020B0600000101010101" pitchFamily="50" charset="-127"/>
                                    </a:rPr>
                                    <m:t>𝑘𝑗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ko-KR" altLang="ko-KR" sz="1800" i="1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굴림" panose="020B0600000101010101" pitchFamily="50" charset="-127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ko-KR" altLang="ko-KR" sz="1800" i="1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굴림" panose="020B0600000101010101" pitchFamily="50" charset="-127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ko-KR" sz="1800" i="1">
                                          <a:effectLst/>
                                          <a:latin typeface="Cambria Math" panose="02040503050406030204" pitchFamily="18" charset="0"/>
                                          <a:ea typeface="굴림" panose="020B0600000101010101" pitchFamily="50" charset="-127"/>
                                          <a:cs typeface="굴림" panose="020B0600000101010101" pitchFamily="50" charset="-127"/>
                                        </a:rPr>
                                        <m:t>𝑋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ko-KR" sz="1800" i="1">
                                      <a:effectLst/>
                                      <a:latin typeface="Cambria Math" panose="02040503050406030204" pitchFamily="18" charset="0"/>
                                      <a:ea typeface="굴림" panose="020B0600000101010101" pitchFamily="50" charset="-127"/>
                                      <a:cs typeface="굴림" panose="020B0600000101010101" pitchFamily="50" charset="-127"/>
                                    </a:rPr>
                                    <m:t>𝑖𝑗</m:t>
                                  </m:r>
                                </m:sub>
                              </m:sSub>
                              <m:r>
                                <a:rPr lang="en-US" altLang="ko-KR" sz="1800" i="1">
                                  <a:effectLst/>
                                  <a:latin typeface="Cambria Math" panose="02040503050406030204" pitchFamily="18" charset="0"/>
                                  <a:ea typeface="굴림" panose="020B0600000101010101" pitchFamily="50" charset="-127"/>
                                  <a:cs typeface="굴림" panose="020B0600000101010101" pitchFamily="50" charset="-127"/>
                                </a:rPr>
                                <m:t>)</m:t>
                              </m:r>
                              <m:r>
                                <a:rPr lang="en-US" altLang="ko-KR" sz="1800" b="0" i="1" smtClean="0">
                                  <a:effectLst/>
                                  <a:latin typeface="Cambria Math" panose="02040503050406030204" pitchFamily="18" charset="0"/>
                                  <a:ea typeface="굴림" panose="020B0600000101010101" pitchFamily="50" charset="-127"/>
                                  <a:cs typeface="굴림" panose="020B0600000101010101" pitchFamily="50" charset="-127"/>
                                </a:rPr>
                                <m:t>    → </m:t>
                              </m:r>
                            </m:e>
                          </m:nary>
                        </m:e>
                      </m:nary>
                      <m:r>
                        <a:rPr lang="en-US" altLang="ko-KR" sz="1800" b="0" i="1" smtClean="0">
                          <a:effectLst/>
                          <a:latin typeface="Cambria Math" panose="02040503050406030204" pitchFamily="18" charset="0"/>
                          <a:ea typeface="굴림" panose="020B0600000101010101" pitchFamily="50" charset="-127"/>
                          <a:cs typeface="굴림" panose="020B0600000101010101" pitchFamily="50" charset="-127"/>
                        </a:rPr>
                        <m:t>      </m:t>
                      </m:r>
                      <m:f>
                        <m:fPr>
                          <m:ctrlPr>
                            <a:rPr lang="ko-KR" altLang="ko-K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𝑄</m:t>
                          </m:r>
                        </m:num>
                        <m:den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ko-KR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𝑘𝑙</m:t>
                              </m:r>
                            </m:sub>
                          </m:sSub>
                        </m:den>
                      </m:f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ko-KR" altLang="ko-KR" sz="1800" dirty="0">
                  <a:effectLst/>
                  <a:latin typeface="굴림" panose="020B0600000101010101" pitchFamily="50" charset="-127"/>
                  <a:ea typeface="굴림" panose="020B0600000101010101" pitchFamily="50" charset="-127"/>
                  <a:cs typeface="굴림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D483B2C-7F44-4C32-80FB-4648CFAAB9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83900" y="4622270"/>
                <a:ext cx="9162961" cy="68621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E559CD-5112-46B4-A0D6-3AD211C8D2C8}"/>
                  </a:ext>
                </a:extLst>
              </p:cNvPr>
              <p:cNvSpPr txBox="1"/>
              <p:nvPr/>
            </p:nvSpPr>
            <p:spPr>
              <a:xfrm>
                <a:off x="1311593" y="5622784"/>
                <a:ext cx="8160249" cy="18008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where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ko-KR" altLang="ko-KR" sz="2000" i="1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000" i="1">
                              <a:effectLst/>
                              <a:latin typeface="Cambria Math" panose="02040503050406030204" pitchFamily="18" charset="0"/>
                              <a:ea typeface="굴림" panose="020B0600000101010101" pitchFamily="50" charset="-127"/>
                              <a:cs typeface="Times New Roman" panose="020206030504050203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en-US" altLang="ko-KR" sz="2000" i="1">
                              <a:effectLst/>
                              <a:latin typeface="Cambria Math" panose="02040503050406030204" pitchFamily="18" charset="0"/>
                              <a:ea typeface="굴림" panose="020B0600000101010101" pitchFamily="50" charset="-127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2000" i="1">
                          <a:effectLst/>
                          <a:latin typeface="Cambria Math" panose="02040503050406030204" pitchFamily="18" charset="0"/>
                          <a:ea typeface="굴림" panose="020B0600000101010101" pitchFamily="50" charset="-127"/>
                          <a:cs typeface="Times New Roman" panose="02020603050405020304" pitchFamily="18" charset="0"/>
                        </a:rPr>
                        <m:t>(</m:t>
                      </m:r>
                      <m:sSub>
                        <m:sSubPr>
                          <m:ctrlPr>
                            <a:rPr lang="ko-KR" altLang="ko-KR" sz="20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ko-KR" altLang="ko-KR" sz="20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2000" i="1">
                                  <a:effectLst/>
                                  <a:latin typeface="Cambria Math" panose="02040503050406030204" pitchFamily="18" charset="0"/>
                                  <a:ea typeface="굴림" panose="020B0600000101010101" pitchFamily="50" charset="-127"/>
                                  <a:cs typeface="Times New Roman" panose="020206030504050203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en-US" altLang="ko-KR" sz="2000" i="1">
                              <a:effectLst/>
                              <a:latin typeface="Cambria Math" panose="02040503050406030204" pitchFamily="18" charset="0"/>
                              <a:ea typeface="굴림" panose="020B0600000101010101" pitchFamily="50" charset="-127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sz="2000" i="1">
                          <a:effectLst/>
                          <a:latin typeface="Cambria Math" panose="02040503050406030204" pitchFamily="18" charset="0"/>
                          <a:ea typeface="굴림" panose="020B0600000101010101" pitchFamily="50" charset="-127"/>
                          <a:cs typeface="Times New Roman" panose="02020603050405020304" pitchFamily="18" charset="0"/>
                        </a:rPr>
                        <m:t>, 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ko-KR" altLang="ko-KR" sz="20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ko-KR" sz="2000" i="1">
                              <a:effectLst/>
                              <a:latin typeface="Cambria Math" panose="02040503050406030204" pitchFamily="18" charset="0"/>
                              <a:ea typeface="굴림" panose="020B0600000101010101" pitchFamily="50" charset="-127"/>
                              <a:cs typeface="Times New Roman" panose="02020603050405020304" pitchFamily="18" charset="0"/>
                            </a:rPr>
                            <m:t>𝑗</m:t>
                          </m:r>
                          <m:r>
                            <a:rPr lang="en-US" altLang="ko-KR" sz="2000" i="1">
                              <a:effectLst/>
                              <a:latin typeface="Cambria Math" panose="02040503050406030204" pitchFamily="18" charset="0"/>
                              <a:ea typeface="굴림" panose="020B0600000101010101" pitchFamily="50" charset="-127"/>
                              <a:cs typeface="Times New Roman" panose="020206030504050203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altLang="ko-KR" sz="2000" i="1">
                              <a:effectLst/>
                              <a:latin typeface="Cambria Math" panose="02040503050406030204" pitchFamily="18" charset="0"/>
                              <a:ea typeface="굴림" panose="020B0600000101010101" pitchFamily="50" charset="-127"/>
                              <a:cs typeface="Times New Roman" panose="02020603050405020304" pitchFamily="18" charset="0"/>
                            </a:rPr>
                            <m:t>𝑝</m:t>
                          </m:r>
                        </m:sup>
                        <m:e>
                          <m:sSub>
                            <m:sSubPr>
                              <m:ctrlPr>
                                <a:rPr lang="ko-KR" altLang="ko-KR" sz="20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i="1">
                                  <a:effectLst/>
                                  <a:latin typeface="Cambria Math" panose="02040503050406030204" pitchFamily="18" charset="0"/>
                                  <a:ea typeface="굴림" panose="020B0600000101010101" pitchFamily="50" charset="-127"/>
                                  <a:cs typeface="Times New Roman" panose="020206030504050203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altLang="ko-KR" sz="2000" i="1">
                                  <a:effectLst/>
                                  <a:latin typeface="Cambria Math" panose="02040503050406030204" pitchFamily="18" charset="0"/>
                                  <a:ea typeface="굴림" panose="020B0600000101010101" pitchFamily="50" charset="-127"/>
                                  <a:cs typeface="Times New Roman" panose="02020603050405020304" pitchFamily="18" charset="0"/>
                                </a:rPr>
                                <m:t>𝑘𝑗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ko-KR" altLang="ko-KR" sz="20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̃"/>
                                  <m:ctrlPr>
                                    <a:rPr lang="ko-KR" altLang="ko-KR" sz="2000" i="1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sz="2000" i="1">
                                      <a:effectLst/>
                                      <a:latin typeface="Cambria Math" panose="02040503050406030204" pitchFamily="18" charset="0"/>
                                      <a:ea typeface="굴림" panose="020B0600000101010101" pitchFamily="50" charset="-127"/>
                                      <a:cs typeface="Times New Roman" panose="02020603050405020304" pitchFamily="18" charset="0"/>
                                    </a:rPr>
                                    <m:t>𝑋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ko-KR" sz="2000" i="1">
                                  <a:effectLst/>
                                  <a:latin typeface="Cambria Math" panose="02040503050406030204" pitchFamily="18" charset="0"/>
                                  <a:ea typeface="굴림" panose="020B0600000101010101" pitchFamily="50" charset="-127"/>
                                  <a:cs typeface="Times New Roman" panose="020206030504050203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en-US" altLang="ko-KR" sz="2000" i="1">
                              <a:effectLst/>
                              <a:latin typeface="Cambria Math" panose="02040503050406030204" pitchFamily="18" charset="0"/>
                              <a:ea typeface="굴림" panose="020B0600000101010101" pitchFamily="50" charset="-127"/>
                              <a:cs typeface="Times New Roman" panose="02020603050405020304" pitchFamily="18" charset="0"/>
                            </a:rPr>
                            <m:t>)=  </m:t>
                          </m:r>
                          <m:sSup>
                            <m:sSupPr>
                              <m:ctrlPr>
                                <a:rPr lang="ko-KR" altLang="ko-KR" sz="20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000" i="1">
                                  <a:effectLst/>
                                  <a:latin typeface="Cambria Math" panose="02040503050406030204" pitchFamily="18" charset="0"/>
                                  <a:ea typeface="굴림" panose="020B0600000101010101" pitchFamily="50" charset="-127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ko-KR" altLang="ko-KR" sz="2000" i="1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000" i="1">
                                      <a:effectLst/>
                                      <a:latin typeface="Cambria Math" panose="02040503050406030204" pitchFamily="18" charset="0"/>
                                      <a:ea typeface="굴림" panose="020B0600000101010101" pitchFamily="50" charset="-127"/>
                                      <a:cs typeface="Times New Roman" panose="020206030504050203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ko-KR" altLang="ko-KR" sz="2000" i="1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000" i="1">
                                          <a:effectLst/>
                                          <a:latin typeface="Cambria Math" panose="02040503050406030204" pitchFamily="18" charset="0"/>
                                          <a:ea typeface="굴림" panose="020B0600000101010101" pitchFamily="50" charset="-127"/>
                                          <a:cs typeface="Times New Roman" panose="020206030504050203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ko-KR" sz="2000" i="1">
                                          <a:effectLst/>
                                          <a:latin typeface="Cambria Math" panose="02040503050406030204" pitchFamily="18" charset="0"/>
                                          <a:ea typeface="굴림" panose="020B0600000101010101" pitchFamily="50" charset="-127"/>
                                          <a:cs typeface="Times New Roman" panose="020206030504050203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b>
                              </m:sSub>
                              <m:r>
                                <a:rPr lang="en-US" altLang="ko-KR" sz="2000" i="1">
                                  <a:effectLst/>
                                  <a:latin typeface="Cambria Math" panose="02040503050406030204" pitchFamily="18" charset="0"/>
                                  <a:ea typeface="굴림" panose="020B0600000101010101" pitchFamily="50" charset="-127"/>
                                  <a:cs typeface="Times New Roman" panose="02020603050405020304" pitchFamily="18" charset="0"/>
                                </a:rPr>
                                <m:t>− </m:t>
                              </m:r>
                              <m:nary>
                                <m:naryPr>
                                  <m:chr m:val="∑"/>
                                  <m:limLoc m:val="subSup"/>
                                  <m:ctrlPr>
                                    <a:rPr lang="ko-KR" altLang="ko-KR" sz="2000" i="1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altLang="ko-KR" sz="2000" i="1">
                                      <a:effectLst/>
                                      <a:latin typeface="Cambria Math" panose="02040503050406030204" pitchFamily="18" charset="0"/>
                                      <a:ea typeface="굴림" panose="020B0600000101010101" pitchFamily="50" charset="-127"/>
                                      <a:cs typeface="Times New Roman" panose="02020603050405020304" pitchFamily="18" charset="0"/>
                                    </a:rPr>
                                    <m:t>𝑗</m:t>
                                  </m:r>
                                  <m:r>
                                    <a:rPr lang="en-US" altLang="ko-KR" sz="2000" i="1">
                                      <a:effectLst/>
                                      <a:latin typeface="Cambria Math" panose="02040503050406030204" pitchFamily="18" charset="0"/>
                                      <a:ea typeface="굴림" panose="020B0600000101010101" pitchFamily="50" charset="-127"/>
                                      <a:cs typeface="Times New Roman" panose="02020603050405020304" pitchFamily="18" charset="0"/>
                                    </a:rPr>
                                    <m:t>=0</m:t>
                                  </m:r>
                                </m:sub>
                                <m:sup>
                                  <m:r>
                                    <a:rPr lang="en-US" altLang="ko-KR" sz="2000" i="1">
                                      <a:effectLst/>
                                      <a:latin typeface="Cambria Math" panose="02040503050406030204" pitchFamily="18" charset="0"/>
                                      <a:ea typeface="굴림" panose="020B0600000101010101" pitchFamily="50" charset="-127"/>
                                      <a:cs typeface="Times New Roman" panose="02020603050405020304" pitchFamily="18" charset="0"/>
                                    </a:rPr>
                                    <m:t>𝑝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ko-KR" altLang="ko-KR" sz="2000" i="1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000" i="1">
                                          <a:effectLst/>
                                          <a:latin typeface="Cambria Math" panose="02040503050406030204" pitchFamily="18" charset="0"/>
                                          <a:ea typeface="굴림" panose="020B0600000101010101" pitchFamily="50" charset="-127"/>
                                          <a:cs typeface="Times New Roman" panose="020206030504050203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altLang="ko-KR" sz="2000" i="1">
                                          <a:effectLst/>
                                          <a:latin typeface="Cambria Math" panose="02040503050406030204" pitchFamily="18" charset="0"/>
                                          <a:ea typeface="굴림" panose="020B0600000101010101" pitchFamily="50" charset="-127"/>
                                          <a:cs typeface="Times New Roman" panose="02020603050405020304" pitchFamily="18" charset="0"/>
                                        </a:rPr>
                                        <m:t>𝑘𝑗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ko-KR" altLang="ko-KR" sz="2000" i="1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sSub>
                                        <m:sSubPr>
                                          <m:ctrlPr>
                                            <a:rPr lang="ko-KR" altLang="ko-KR" sz="2000" i="1">
                                              <a:effectLst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2000" i="1">
                                              <a:effectLst/>
                                              <a:latin typeface="Cambria Math" panose="02040503050406030204" pitchFamily="18" charset="0"/>
                                              <a:ea typeface="굴림" panose="020B0600000101010101" pitchFamily="50" charset="-127"/>
                                              <a:cs typeface="Times New Roman" panose="02020603050405020304" pitchFamily="18" charset="0"/>
                                            </a:rPr>
                                            <m:t>𝑙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2000" i="1">
                                              <a:effectLst/>
                                              <a:latin typeface="Cambria Math" panose="02040503050406030204" pitchFamily="18" charset="0"/>
                                              <a:ea typeface="굴림" panose="020B0600000101010101" pitchFamily="50" charset="-127"/>
                                              <a:cs typeface="Times New Roman" panose="020206030504050203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</m:e>
                                    <m:sub>
                                      <m:r>
                                        <a:rPr lang="en-US" altLang="ko-KR" sz="2000" i="1">
                                          <a:effectLst/>
                                          <a:latin typeface="Cambria Math" panose="02040503050406030204" pitchFamily="18" charset="0"/>
                                          <a:ea typeface="굴림" panose="020B0600000101010101" pitchFamily="50" charset="-127"/>
                                          <a:cs typeface="Times New Roman" panose="020206030504050203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  <m:r>
                                    <a:rPr lang="en-US" altLang="ko-KR" sz="2000" i="1">
                                      <a:effectLst/>
                                      <a:latin typeface="Cambria Math" panose="02040503050406030204" pitchFamily="18" charset="0"/>
                                      <a:ea typeface="굴림" panose="020B0600000101010101" pitchFamily="50" charset="-127"/>
                                      <a:cs typeface="Times New Roman" panose="02020603050405020304" pitchFamily="18" charset="0"/>
                                    </a:rPr>
                                    <m:t>)  </m:t>
                                  </m:r>
                                </m:e>
                              </m:nary>
                            </m:e>
                            <m:sup>
                              <m:r>
                                <a:rPr lang="en-US" altLang="ko-KR" sz="2000" i="1">
                                  <a:effectLst/>
                                  <a:latin typeface="Cambria Math" panose="02040503050406030204" pitchFamily="18" charset="0"/>
                                  <a:ea typeface="굴림" panose="020B0600000101010101" pitchFamily="50" charset="-127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ko-KR" sz="2000" i="1">
                              <a:effectLst/>
                              <a:latin typeface="Cambria Math" panose="02040503050406030204" pitchFamily="18" charset="0"/>
                              <a:ea typeface="굴림" panose="020B0600000101010101" pitchFamily="50" charset="-127"/>
                              <a:cs typeface="Times New Roman" panose="020206030504050203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ko-KR" altLang="ko-KR" sz="20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000" i="1">
                                  <a:effectLst/>
                                  <a:latin typeface="Cambria Math" panose="02040503050406030204" pitchFamily="18" charset="0"/>
                                  <a:ea typeface="굴림" panose="020B0600000101010101" pitchFamily="50" charset="-127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ko-KR" altLang="ko-KR" sz="2000" i="1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000" i="1">
                                      <a:effectLst/>
                                      <a:latin typeface="Cambria Math" panose="02040503050406030204" pitchFamily="18" charset="0"/>
                                      <a:ea typeface="굴림" panose="020B0600000101010101" pitchFamily="50" charset="-127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effectLst/>
                                      <a:latin typeface="Cambria Math" panose="02040503050406030204" pitchFamily="18" charset="0"/>
                                      <a:ea typeface="굴림" panose="020B0600000101010101" pitchFamily="50" charset="-127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sz="2000" i="1">
                                  <a:effectLst/>
                                  <a:latin typeface="Cambria Math" panose="02040503050406030204" pitchFamily="18" charset="0"/>
                                  <a:ea typeface="굴림" panose="020B0600000101010101" pitchFamily="50" charset="-127"/>
                                  <a:cs typeface="Times New Roman" panose="02020603050405020304" pitchFamily="18" charset="0"/>
                                </a:rPr>
                                <m:t>− </m:t>
                              </m:r>
                              <m:nary>
                                <m:naryPr>
                                  <m:chr m:val="∑"/>
                                  <m:limLoc m:val="subSup"/>
                                  <m:ctrlPr>
                                    <a:rPr lang="ko-KR" altLang="ko-KR" sz="2000" i="1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altLang="ko-KR" sz="2000" i="1">
                                      <a:effectLst/>
                                      <a:latin typeface="Cambria Math" panose="02040503050406030204" pitchFamily="18" charset="0"/>
                                      <a:ea typeface="굴림" panose="020B0600000101010101" pitchFamily="50" charset="-127"/>
                                      <a:cs typeface="Times New Roman" panose="02020603050405020304" pitchFamily="18" charset="0"/>
                                    </a:rPr>
                                    <m:t>𝑗</m:t>
                                  </m:r>
                                  <m:r>
                                    <a:rPr lang="en-US" altLang="ko-KR" sz="2000" i="1">
                                      <a:effectLst/>
                                      <a:latin typeface="Cambria Math" panose="02040503050406030204" pitchFamily="18" charset="0"/>
                                      <a:ea typeface="굴림" panose="020B0600000101010101" pitchFamily="50" charset="-127"/>
                                      <a:cs typeface="Times New Roman" panose="02020603050405020304" pitchFamily="18" charset="0"/>
                                    </a:rPr>
                                    <m:t>=0</m:t>
                                  </m:r>
                                </m:sub>
                                <m:sup>
                                  <m:r>
                                    <a:rPr lang="en-US" altLang="ko-KR" sz="2000" i="1">
                                      <a:effectLst/>
                                      <a:latin typeface="Cambria Math" panose="02040503050406030204" pitchFamily="18" charset="0"/>
                                      <a:ea typeface="굴림" panose="020B0600000101010101" pitchFamily="50" charset="-127"/>
                                      <a:cs typeface="Times New Roman" panose="02020603050405020304" pitchFamily="18" charset="0"/>
                                    </a:rPr>
                                    <m:t>𝑝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ko-KR" altLang="ko-KR" sz="2000" i="1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000" i="1">
                                          <a:effectLst/>
                                          <a:latin typeface="Cambria Math" panose="02040503050406030204" pitchFamily="18" charset="0"/>
                                          <a:ea typeface="굴림" panose="020B0600000101010101" pitchFamily="50" charset="-127"/>
                                          <a:cs typeface="Times New Roman" panose="020206030504050203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altLang="ko-KR" sz="2000" i="1">
                                          <a:effectLst/>
                                          <a:latin typeface="Cambria Math" panose="02040503050406030204" pitchFamily="18" charset="0"/>
                                          <a:ea typeface="굴림" panose="020B0600000101010101" pitchFamily="50" charset="-127"/>
                                          <a:cs typeface="Times New Roman" panose="02020603050405020304" pitchFamily="18" charset="0"/>
                                        </a:rPr>
                                        <m:t>𝑘𝑗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ko-KR" altLang="ko-KR" sz="2000" i="1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000" i="1">
                                          <a:effectLst/>
                                          <a:latin typeface="Cambria Math" panose="02040503050406030204" pitchFamily="18" charset="0"/>
                                          <a:ea typeface="굴림" panose="020B0600000101010101" pitchFamily="50" charset="-127"/>
                                          <a:cs typeface="Times New Roman" panose="020206030504050203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ko-KR" sz="2000" i="1">
                                          <a:effectLst/>
                                          <a:latin typeface="Cambria Math" panose="02040503050406030204" pitchFamily="18" charset="0"/>
                                          <a:ea typeface="굴림" panose="020B0600000101010101" pitchFamily="50" charset="-127"/>
                                          <a:cs typeface="Times New Roman" panose="020206030504050203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  <m:r>
                                    <a:rPr lang="en-US" altLang="ko-KR" sz="2000" i="1">
                                      <a:effectLst/>
                                      <a:latin typeface="Cambria Math" panose="02040503050406030204" pitchFamily="18" charset="0"/>
                                      <a:ea typeface="굴림" panose="020B0600000101010101" pitchFamily="50" charset="-127"/>
                                      <a:cs typeface="Times New Roman" panose="02020603050405020304" pitchFamily="18" charset="0"/>
                                    </a:rPr>
                                    <m:t>)  </m:t>
                                  </m:r>
                                </m:e>
                              </m:nary>
                            </m:e>
                            <m:sup>
                              <m:r>
                                <a:rPr lang="en-US" altLang="ko-KR" sz="2000" i="1">
                                  <a:effectLst/>
                                  <a:latin typeface="Cambria Math" panose="02040503050406030204" pitchFamily="18" charset="0"/>
                                  <a:ea typeface="굴림" panose="020B0600000101010101" pitchFamily="50" charset="-127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altLang="ko-KR" sz="2000" i="1" dirty="0">
                  <a:effectLst/>
                  <a:latin typeface="Cambria Math" panose="02040503050406030204" pitchFamily="18" charset="0"/>
                  <a:ea typeface="굴림" panose="020B0600000101010101" pitchFamily="50" charset="-127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i="1">
                          <a:effectLst/>
                          <a:latin typeface="Cambria Math" panose="02040503050406030204" pitchFamily="18" charset="0"/>
                          <a:ea typeface="굴림" panose="020B0600000101010101" pitchFamily="50" charset="-127"/>
                          <a:cs typeface="Times New Roman" panose="02020603050405020304" pitchFamily="18" charset="0"/>
                        </a:rPr>
                        <m:t>+</m:t>
                      </m:r>
                      <m:sSup>
                        <m:sSupPr>
                          <m:ctrlPr>
                            <a:rPr lang="ko-KR" altLang="ko-KR" sz="20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000" i="1">
                              <a:effectLst/>
                              <a:latin typeface="Cambria Math" panose="02040503050406030204" pitchFamily="18" charset="0"/>
                              <a:ea typeface="굴림" panose="020B0600000101010101" pitchFamily="50" charset="-127"/>
                              <a:cs typeface="Times New Roman" panose="020206030504050203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ko-KR" altLang="ko-KR" sz="20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i="1">
                                  <a:effectLst/>
                                  <a:latin typeface="Cambria Math" panose="02040503050406030204" pitchFamily="18" charset="0"/>
                                  <a:ea typeface="굴림" panose="020B0600000101010101" pitchFamily="50" charset="-127"/>
                                  <a:cs typeface="Times New Roman" panose="02020603050405020304" pitchFamily="18" charset="0"/>
                                </a:rPr>
                                <m:t>𝑟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ko-KR" altLang="ko-KR" sz="2000" i="1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000" i="1">
                                      <a:effectLst/>
                                      <a:latin typeface="Cambria Math" panose="02040503050406030204" pitchFamily="18" charset="0"/>
                                      <a:ea typeface="굴림" panose="020B0600000101010101" pitchFamily="50" charset="-127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effectLst/>
                                      <a:latin typeface="Cambria Math" panose="02040503050406030204" pitchFamily="18" charset="0"/>
                                      <a:ea typeface="굴림" panose="020B0600000101010101" pitchFamily="50" charset="-127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altLang="ko-KR" sz="2000" i="1">
                              <a:effectLst/>
                              <a:latin typeface="Cambria Math" panose="02040503050406030204" pitchFamily="18" charset="0"/>
                              <a:ea typeface="굴림" panose="020B0600000101010101" pitchFamily="50" charset="-127"/>
                              <a:cs typeface="Times New Roman" panose="02020603050405020304" pitchFamily="18" charset="0"/>
                            </a:rPr>
                            <m:t>− </m:t>
                          </m:r>
                          <m:nary>
                            <m:naryPr>
                              <m:chr m:val="∑"/>
                              <m:limLoc m:val="subSup"/>
                              <m:ctrlPr>
                                <a:rPr lang="ko-KR" altLang="ko-KR" sz="20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ko-KR" sz="2000" i="1">
                                  <a:effectLst/>
                                  <a:latin typeface="Cambria Math" panose="02040503050406030204" pitchFamily="18" charset="0"/>
                                  <a:ea typeface="굴림" panose="020B0600000101010101" pitchFamily="50" charset="-127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  <m:r>
                                <a:rPr lang="en-US" altLang="ko-KR" sz="2000" i="1">
                                  <a:effectLst/>
                                  <a:latin typeface="Cambria Math" panose="02040503050406030204" pitchFamily="18" charset="0"/>
                                  <a:ea typeface="굴림" panose="020B0600000101010101" pitchFamily="50" charset="-127"/>
                                  <a:cs typeface="Times New Roman" panose="020206030504050203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altLang="ko-KR" sz="2000" i="1">
                                  <a:effectLst/>
                                  <a:latin typeface="Cambria Math" panose="02040503050406030204" pitchFamily="18" charset="0"/>
                                  <a:ea typeface="굴림" panose="020B0600000101010101" pitchFamily="50" charset="-127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ko-KR" altLang="ko-KR" sz="2000" i="1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000" i="1">
                                      <a:effectLst/>
                                      <a:latin typeface="Cambria Math" panose="02040503050406030204" pitchFamily="18" charset="0"/>
                                      <a:ea typeface="굴림" panose="020B0600000101010101" pitchFamily="50" charset="-127"/>
                                      <a:cs typeface="Times New Roman" panose="020206030504050203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effectLst/>
                                      <a:latin typeface="Cambria Math" panose="02040503050406030204" pitchFamily="18" charset="0"/>
                                      <a:ea typeface="굴림" panose="020B0600000101010101" pitchFamily="50" charset="-127"/>
                                      <a:cs typeface="Times New Roman" panose="02020603050405020304" pitchFamily="18" charset="0"/>
                                    </a:rPr>
                                    <m:t>𝑘𝑗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ko-KR" altLang="ko-KR" sz="2000" i="1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ko-KR" altLang="ko-KR" sz="2000" i="1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000" i="1">
                                          <a:effectLst/>
                                          <a:latin typeface="Cambria Math" panose="02040503050406030204" pitchFamily="18" charset="0"/>
                                          <a:ea typeface="굴림" panose="020B0600000101010101" pitchFamily="50" charset="-127"/>
                                          <a:cs typeface="Times New Roman" panose="020206030504050203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altLang="ko-KR" sz="2000" i="1">
                                          <a:effectLst/>
                                          <a:latin typeface="Cambria Math" panose="02040503050406030204" pitchFamily="18" charset="0"/>
                                          <a:ea typeface="굴림" panose="020B0600000101010101" pitchFamily="50" charset="-127"/>
                                          <a:cs typeface="Times New Roman" panose="020206030504050203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</m:e>
                                <m:sub>
                                  <m:r>
                                    <a:rPr lang="en-US" altLang="ko-KR" sz="2000" i="1">
                                      <a:effectLst/>
                                      <a:latin typeface="Cambria Math" panose="02040503050406030204" pitchFamily="18" charset="0"/>
                                      <a:ea typeface="굴림" panose="020B0600000101010101" pitchFamily="50" charset="-127"/>
                                      <a:cs typeface="Times New Roman" panose="020206030504050203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  <m:r>
                                <a:rPr lang="en-US" altLang="ko-KR" sz="2000" i="1">
                                  <a:effectLst/>
                                  <a:latin typeface="Cambria Math" panose="02040503050406030204" pitchFamily="18" charset="0"/>
                                  <a:ea typeface="굴림" panose="020B0600000101010101" pitchFamily="50" charset="-127"/>
                                  <a:cs typeface="Times New Roman" panose="02020603050405020304" pitchFamily="18" charset="0"/>
                                </a:rPr>
                                <m:t>)  </m:t>
                              </m:r>
                            </m:e>
                          </m:nary>
                        </m:e>
                        <m:sup>
                          <m:r>
                            <a:rPr lang="en-US" altLang="ko-KR" sz="2000" i="1">
                              <a:effectLst/>
                              <a:latin typeface="Cambria Math" panose="02040503050406030204" pitchFamily="18" charset="0"/>
                              <a:ea typeface="굴림" panose="020B0600000101010101" pitchFamily="50" charset="-127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E559CD-5112-46B4-A0D6-3AD211C8D2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1593" y="5622784"/>
                <a:ext cx="8160249" cy="1800878"/>
              </a:xfrm>
              <a:prstGeom prst="rect">
                <a:avLst/>
              </a:prstGeom>
              <a:blipFill>
                <a:blip r:embed="rId13"/>
                <a:stretch>
                  <a:fillRect l="-597" t="-16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TextBox 37">
            <a:extLst>
              <a:ext uri="{FF2B5EF4-FFF2-40B4-BE49-F238E27FC236}">
                <a16:creationId xmlns:a16="http://schemas.microsoft.com/office/drawing/2014/main" id="{D451FA2C-5975-4286-A16A-AFE743C704B7}"/>
              </a:ext>
            </a:extLst>
          </p:cNvPr>
          <p:cNvSpPr txBox="1"/>
          <p:nvPr/>
        </p:nvSpPr>
        <p:spPr>
          <a:xfrm>
            <a:off x="963483" y="2755569"/>
            <a:ext cx="173326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dirty="0">
                <a:solidFill>
                  <a:schemeClr val="accent2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LSE </a:t>
            </a:r>
            <a:r>
              <a:rPr lang="en-US" altLang="ko-KR" sz="2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Method</a:t>
            </a:r>
            <a:endParaRPr lang="ko-KR" altLang="en-US" sz="2000" dirty="0">
              <a:solidFill>
                <a:schemeClr val="accent2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884FD849-05E0-4CE4-93FE-C7F93228AE16}"/>
                  </a:ext>
                </a:extLst>
              </p:cNvPr>
              <p:cNvSpPr txBox="1"/>
              <p:nvPr/>
            </p:nvSpPr>
            <p:spPr>
              <a:xfrm>
                <a:off x="10790017" y="4779966"/>
                <a:ext cx="6108680" cy="38879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where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ko-KR" altLang="ko-KR" sz="2000" i="1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̃"/>
                              <m:ctrlPr>
                                <a:rPr lang="ko-KR" altLang="ko-KR" sz="20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x-none" altLang="ko-KR" sz="2000" i="1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𝑋</m:t>
                              </m:r>
                            </m:e>
                          </m:acc>
                        </m:e>
                        <m:sup>
                          <m:r>
                            <a:rPr lang="x-none" altLang="ko-KR" sz="20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𝑡</m:t>
                          </m:r>
                        </m:sup>
                      </m:sSup>
                      <m:r>
                        <a:rPr lang="x-none" altLang="ko-KR" sz="2000" i="1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⋄</m:t>
                      </m:r>
                      <m:acc>
                        <m:accPr>
                          <m:chr m:val="̃"/>
                          <m:ctrlPr>
                            <a:rPr lang="ko-KR" altLang="ko-KR" sz="20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x-none" altLang="ko-KR" sz="20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𝑋</m:t>
                          </m:r>
                        </m:e>
                      </m:acc>
                      <m:r>
                        <a:rPr lang="x-none" altLang="ko-KR" sz="2000" i="1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ko-KR" altLang="ko-KR" sz="20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x-none" altLang="ko-KR" sz="20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[</m:t>
                          </m:r>
                          <m:nary>
                            <m:naryPr>
                              <m:chr m:val="∑"/>
                              <m:limLoc m:val="undOvr"/>
                              <m:ctrlPr>
                                <a:rPr lang="ko-KR" altLang="ko-KR" sz="20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ko-KR" sz="2000" i="1">
                                  <a:effectLst/>
                                  <a:latin typeface="Cambria Math" panose="02040503050406030204" pitchFamily="18" charset="0"/>
                                  <a:ea typeface="굴림" panose="020B0600000101010101" pitchFamily="50" charset="-127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lang="en-US" altLang="ko-KR" sz="2000" i="1">
                                  <a:effectLst/>
                                  <a:latin typeface="Cambria Math" panose="02040503050406030204" pitchFamily="18" charset="0"/>
                                  <a:ea typeface="굴림" panose="020B0600000101010101" pitchFamily="50" charset="-127"/>
                                  <a:cs typeface="Times New Roman" panose="020206030504050203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ko-KR" sz="2000" i="1">
                                  <a:effectLst/>
                                  <a:latin typeface="Cambria Math" panose="02040503050406030204" pitchFamily="18" charset="0"/>
                                  <a:ea typeface="굴림" panose="020B0600000101010101" pitchFamily="50" charset="-127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p>
                            <m:e>
                              <m:r>
                                <a:rPr lang="en-US" altLang="ko-KR" sz="2000" i="1">
                                  <a:effectLst/>
                                  <a:latin typeface="Cambria Math" panose="02040503050406030204" pitchFamily="18" charset="0"/>
                                  <a:ea typeface="굴림" panose="020B0600000101010101" pitchFamily="50" charset="-127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</m:e>
                          </m:nary>
                          <m:sSub>
                            <m:sSubPr>
                              <m:ctrlPr>
                                <a:rPr lang="ko-KR" altLang="ko-KR" sz="20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i="1">
                                  <a:effectLst/>
                                  <a:latin typeface="Cambria Math" panose="02040503050406030204" pitchFamily="18" charset="0"/>
                                  <a:ea typeface="굴림" panose="020B0600000101010101" pitchFamily="50" charset="-127"/>
                                  <a:cs typeface="Times New Roman" panose="02020603050405020304" pitchFamily="18" charset="0"/>
                                </a:rPr>
                                <m:t>𝑙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ko-KR" altLang="ko-KR" sz="2000" i="1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000" i="1">
                                      <a:effectLst/>
                                      <a:latin typeface="Cambria Math" panose="02040503050406030204" pitchFamily="18" charset="0"/>
                                      <a:ea typeface="굴림" panose="020B0600000101010101" pitchFamily="50" charset="-127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effectLst/>
                                      <a:latin typeface="Cambria Math" panose="02040503050406030204" pitchFamily="18" charset="0"/>
                                      <a:ea typeface="굴림" panose="020B0600000101010101" pitchFamily="50" charset="-127"/>
                                      <a:cs typeface="Times New Roman" panose="02020603050405020304" pitchFamily="18" charset="0"/>
                                    </a:rPr>
                                    <m:t>𝑖𝑙</m:t>
                                  </m:r>
                                </m:sub>
                              </m:sSub>
                            </m:sub>
                          </m:sSub>
                          <m:sSub>
                            <m:sSubPr>
                              <m:ctrlPr>
                                <a:rPr lang="ko-KR" altLang="ko-KR" sz="20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i="1">
                                  <a:effectLst/>
                                  <a:latin typeface="Cambria Math" panose="02040503050406030204" pitchFamily="18" charset="0"/>
                                  <a:ea typeface="굴림" panose="020B0600000101010101" pitchFamily="50" charset="-127"/>
                                  <a:cs typeface="Times New Roman" panose="02020603050405020304" pitchFamily="18" charset="0"/>
                                </a:rPr>
                                <m:t>𝑙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ko-KR" altLang="ko-KR" sz="2000" i="1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000" i="1">
                                      <a:effectLst/>
                                      <a:latin typeface="Cambria Math" panose="02040503050406030204" pitchFamily="18" charset="0"/>
                                      <a:ea typeface="굴림" panose="020B0600000101010101" pitchFamily="50" charset="-127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effectLst/>
                                      <a:latin typeface="Cambria Math" panose="02040503050406030204" pitchFamily="18" charset="0"/>
                                      <a:ea typeface="굴림" panose="020B0600000101010101" pitchFamily="50" charset="-127"/>
                                      <a:cs typeface="Times New Roman" panose="020206030504050203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altLang="ko-KR" sz="2000" i="1">
                              <a:effectLst/>
                              <a:latin typeface="Cambria Math" panose="02040503050406030204" pitchFamily="18" charset="0"/>
                              <a:ea typeface="굴림" panose="020B0600000101010101" pitchFamily="50" charset="-127"/>
                              <a:cs typeface="Times New Roman" panose="020206030504050203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ko-KR" altLang="ko-KR" sz="20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i="1">
                                  <a:effectLst/>
                                  <a:latin typeface="Cambria Math" panose="02040503050406030204" pitchFamily="18" charset="0"/>
                                  <a:ea typeface="굴림" panose="020B0600000101010101" pitchFamily="50" charset="-127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000" i="1">
                                  <a:effectLst/>
                                  <a:latin typeface="Cambria Math" panose="02040503050406030204" pitchFamily="18" charset="0"/>
                                  <a:ea typeface="굴림" panose="020B0600000101010101" pitchFamily="50" charset="-127"/>
                                  <a:cs typeface="Times New Roman" panose="02020603050405020304" pitchFamily="18" charset="0"/>
                                </a:rPr>
                                <m:t>𝑖𝑙</m:t>
                              </m:r>
                            </m:sub>
                          </m:sSub>
                          <m:sSub>
                            <m:sSubPr>
                              <m:ctrlPr>
                                <a:rPr lang="ko-KR" altLang="ko-KR" sz="20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i="1">
                                  <a:effectLst/>
                                  <a:latin typeface="Cambria Math" panose="02040503050406030204" pitchFamily="18" charset="0"/>
                                  <a:ea typeface="굴림" panose="020B0600000101010101" pitchFamily="50" charset="-127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000" i="1">
                                  <a:effectLst/>
                                  <a:latin typeface="Cambria Math" panose="02040503050406030204" pitchFamily="18" charset="0"/>
                                  <a:ea typeface="굴림" panose="020B0600000101010101" pitchFamily="50" charset="-127"/>
                                  <a:cs typeface="Times New Roman" panose="020206030504050203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en-US" altLang="ko-KR" sz="2000" i="1">
                              <a:effectLst/>
                              <a:latin typeface="Cambria Math" panose="02040503050406030204" pitchFamily="18" charset="0"/>
                              <a:ea typeface="굴림" panose="020B0600000101010101" pitchFamily="50" charset="-127"/>
                              <a:cs typeface="Times New Roman" panose="020206030504050203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ko-KR" altLang="ko-KR" sz="20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i="1">
                                  <a:effectLst/>
                                  <a:latin typeface="Cambria Math" panose="02040503050406030204" pitchFamily="18" charset="0"/>
                                  <a:ea typeface="굴림" panose="020B0600000101010101" pitchFamily="50" charset="-127"/>
                                  <a:cs typeface="Times New Roman" panose="02020603050405020304" pitchFamily="18" charset="0"/>
                                </a:rPr>
                                <m:t>𝑟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ko-KR" altLang="ko-KR" sz="2000" i="1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000" i="1">
                                      <a:effectLst/>
                                      <a:latin typeface="Cambria Math" panose="02040503050406030204" pitchFamily="18" charset="0"/>
                                      <a:ea typeface="굴림" panose="020B0600000101010101" pitchFamily="50" charset="-127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effectLst/>
                                      <a:latin typeface="Cambria Math" panose="02040503050406030204" pitchFamily="18" charset="0"/>
                                      <a:ea typeface="굴림" panose="020B0600000101010101" pitchFamily="50" charset="-127"/>
                                      <a:cs typeface="Times New Roman" panose="02020603050405020304" pitchFamily="18" charset="0"/>
                                    </a:rPr>
                                    <m:t>𝑖𝑙</m:t>
                                  </m:r>
                                </m:sub>
                              </m:sSub>
                            </m:sub>
                          </m:sSub>
                          <m:sSub>
                            <m:sSubPr>
                              <m:ctrlPr>
                                <a:rPr lang="ko-KR" altLang="ko-KR" sz="20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i="1">
                                  <a:effectLst/>
                                  <a:latin typeface="Cambria Math" panose="02040503050406030204" pitchFamily="18" charset="0"/>
                                  <a:ea typeface="굴림" panose="020B0600000101010101" pitchFamily="50" charset="-127"/>
                                  <a:cs typeface="Times New Roman" panose="02020603050405020304" pitchFamily="18" charset="0"/>
                                </a:rPr>
                                <m:t>𝑟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ko-KR" altLang="ko-KR" sz="2000" i="1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000" i="1">
                                      <a:effectLst/>
                                      <a:latin typeface="Cambria Math" panose="02040503050406030204" pitchFamily="18" charset="0"/>
                                      <a:ea typeface="굴림" panose="020B0600000101010101" pitchFamily="50" charset="-127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effectLst/>
                                      <a:latin typeface="Cambria Math" panose="02040503050406030204" pitchFamily="18" charset="0"/>
                                      <a:ea typeface="굴림" panose="020B0600000101010101" pitchFamily="50" charset="-127"/>
                                      <a:cs typeface="Times New Roman" panose="020206030504050203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altLang="ko-KR" sz="2000" i="1">
                              <a:effectLst/>
                              <a:latin typeface="Cambria Math" panose="02040503050406030204" pitchFamily="18" charset="0"/>
                              <a:ea typeface="굴림" panose="020B0600000101010101" pitchFamily="50" charset="-127"/>
                              <a:cs typeface="Times New Roman" panose="02020603050405020304" pitchFamily="18" charset="0"/>
                            </a:rPr>
                            <m:t>)]</m:t>
                          </m:r>
                        </m:e>
                        <m:sub>
                          <m:r>
                            <a:rPr lang="x-none" altLang="ko-KR" sz="20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x-none" altLang="ko-KR" sz="20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𝑝</m:t>
                          </m:r>
                          <m:r>
                            <a:rPr lang="x-none" altLang="ko-KR" sz="20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+1)×(</m:t>
                          </m:r>
                          <m:r>
                            <a:rPr lang="x-none" altLang="ko-KR" sz="20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𝑝</m:t>
                          </m:r>
                          <m:r>
                            <a:rPr lang="x-none" altLang="ko-KR" sz="20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+1)</m:t>
                          </m:r>
                        </m:sub>
                      </m:sSub>
                    </m:oMath>
                  </m:oMathPara>
                </a14:m>
                <a:endParaRPr lang="en-US" altLang="ko-KR" sz="2000" dirty="0"/>
              </a:p>
              <a:p>
                <a:r>
                  <a:rPr lang="en-US" altLang="ko-KR" sz="2000" dirty="0">
                    <a:effectLst/>
                    <a:ea typeface="Cambria Math" panose="02040503050406030204" pitchFamily="18" charset="0"/>
                  </a:rPr>
                  <a:t> </a:t>
                </a:r>
                <a:r>
                  <a:rPr lang="en-US" altLang="ko-KR" sz="20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ko-KR" altLang="ko-KR" sz="200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lang="ko-KR" altLang="ko-KR" sz="20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x-none" altLang="ko-KR" sz="2000" i="1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𝑋</m:t>
                            </m:r>
                          </m:e>
                        </m:acc>
                      </m:e>
                      <m:sup>
                        <m:r>
                          <a:rPr lang="x-none" altLang="ko-KR" sz="20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𝑡</m:t>
                        </m:r>
                      </m:sup>
                    </m:sSup>
                    <m:r>
                      <a:rPr lang="x-none" altLang="ko-KR" sz="2000" i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⋄</m:t>
                    </m:r>
                    <m:acc>
                      <m:accPr>
                        <m:chr m:val="̃"/>
                        <m:ctrlPr>
                          <a:rPr lang="ko-KR" altLang="ko-KR" sz="20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x-none" altLang="ko-KR" sz="20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</m:acc>
                    <m:r>
                      <a:rPr lang="x-none" altLang="ko-KR" sz="2000" i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ko-KR" altLang="ko-KR" sz="20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x-none" altLang="ko-KR" sz="20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[</m:t>
                        </m:r>
                        <m:nary>
                          <m:naryPr>
                            <m:chr m:val="∑"/>
                            <m:limLoc m:val="undOvr"/>
                            <m:ctrlPr>
                              <a:rPr lang="ko-KR" altLang="ko-KR" sz="20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ko-KR" sz="2000" i="1">
                                <a:effectLst/>
                                <a:latin typeface="Cambria Math" panose="02040503050406030204" pitchFamily="18" charset="0"/>
                                <a:ea typeface="굴림" panose="020B0600000101010101" pitchFamily="50" charset="-127"/>
                                <a:cs typeface="Times New Roman" panose="02020603050405020304" pitchFamily="18" charset="0"/>
                              </a:rPr>
                              <m:t>𝑖</m:t>
                            </m:r>
                            <m:r>
                              <a:rPr lang="en-US" altLang="ko-KR" sz="2000" i="1">
                                <a:effectLst/>
                                <a:latin typeface="Cambria Math" panose="02040503050406030204" pitchFamily="18" charset="0"/>
                                <a:ea typeface="굴림" panose="020B0600000101010101" pitchFamily="50" charset="-127"/>
                                <a:cs typeface="Times New Roman" panose="020206030504050203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ko-KR" sz="2000" i="1">
                                <a:effectLst/>
                                <a:latin typeface="Cambria Math" panose="02040503050406030204" pitchFamily="18" charset="0"/>
                                <a:ea typeface="굴림" panose="020B0600000101010101" pitchFamily="50" charset="-127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sup>
                          <m:e>
                            <m:r>
                              <a:rPr lang="en-US" altLang="ko-KR" sz="2000" i="1">
                                <a:effectLst/>
                                <a:latin typeface="Cambria Math" panose="02040503050406030204" pitchFamily="18" charset="0"/>
                                <a:ea typeface="굴림" panose="020B0600000101010101" pitchFamily="50" charset="-127"/>
                                <a:cs typeface="Times New Roman" panose="02020603050405020304" pitchFamily="18" charset="0"/>
                              </a:rPr>
                              <m:t>(</m:t>
                            </m:r>
                          </m:e>
                        </m:nary>
                        <m:sSub>
                          <m:sSubPr>
                            <m:ctrlPr>
                              <a:rPr lang="ko-KR" altLang="ko-KR" sz="20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i="1">
                                <a:effectLst/>
                                <a:latin typeface="Cambria Math" panose="02040503050406030204" pitchFamily="18" charset="0"/>
                                <a:ea typeface="굴림" panose="020B0600000101010101" pitchFamily="50" charset="-127"/>
                                <a:cs typeface="Times New Roman" panose="02020603050405020304" pitchFamily="18" charset="0"/>
                              </a:rPr>
                              <m:t>𝑙</m:t>
                            </m:r>
                          </m:e>
                          <m:sub>
                            <m:sSub>
                              <m:sSubPr>
                                <m:ctrlPr>
                                  <a:rPr lang="ko-KR" altLang="ko-KR" sz="20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2000" i="1">
                                    <a:effectLst/>
                                    <a:latin typeface="Cambria Math" panose="02040503050406030204" pitchFamily="18" charset="0"/>
                                    <a:ea typeface="굴림" panose="020B0600000101010101" pitchFamily="50" charset="-127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ko-KR" sz="2000" i="1">
                                    <a:effectLst/>
                                    <a:latin typeface="Cambria Math" panose="02040503050406030204" pitchFamily="18" charset="0"/>
                                    <a:ea typeface="굴림" panose="020B0600000101010101" pitchFamily="50" charset="-127"/>
                                    <a:cs typeface="Times New Roman" panose="02020603050405020304" pitchFamily="18" charset="0"/>
                                  </a:rPr>
                                  <m:t>𝑖𝑙</m:t>
                                </m:r>
                              </m:sub>
                            </m:sSub>
                          </m:sub>
                        </m:sSub>
                        <m:sSub>
                          <m:sSubPr>
                            <m:ctrlPr>
                              <a:rPr lang="ko-KR" altLang="ko-KR" sz="20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i="1">
                                <a:effectLst/>
                                <a:latin typeface="Cambria Math" panose="02040503050406030204" pitchFamily="18" charset="0"/>
                                <a:ea typeface="굴림" panose="020B0600000101010101" pitchFamily="50" charset="-127"/>
                                <a:cs typeface="Times New Roman" panose="02020603050405020304" pitchFamily="18" charset="0"/>
                              </a:rPr>
                              <m:t>𝑙</m:t>
                            </m:r>
                          </m:e>
                          <m:sub>
                            <m:sSub>
                              <m:sSubPr>
                                <m:ctrlPr>
                                  <a:rPr lang="ko-KR" altLang="ko-KR" sz="20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2000" i="1">
                                    <a:effectLst/>
                                    <a:latin typeface="Cambria Math" panose="02040503050406030204" pitchFamily="18" charset="0"/>
                                    <a:ea typeface="굴림" panose="020B0600000101010101" pitchFamily="50" charset="-127"/>
                                    <a:cs typeface="Times New Roman" panose="020206030504050203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ko-KR" sz="2000" i="1">
                                    <a:effectLst/>
                                    <a:latin typeface="Cambria Math" panose="02040503050406030204" pitchFamily="18" charset="0"/>
                                    <a:ea typeface="굴림" panose="020B0600000101010101" pitchFamily="50" charset="-127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sub>
                            </m:sSub>
                          </m:sub>
                        </m:sSub>
                        <m:r>
                          <a:rPr lang="en-US" altLang="ko-KR" sz="2000" i="1">
                            <a:effectLst/>
                            <a:latin typeface="Cambria Math" panose="02040503050406030204" pitchFamily="18" charset="0"/>
                            <a:ea typeface="굴림" panose="020B0600000101010101" pitchFamily="50" charset="-127"/>
                            <a:cs typeface="Times New Roman" panose="020206030504050203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ko-KR" altLang="ko-KR" sz="20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i="1">
                                <a:effectLst/>
                                <a:latin typeface="Cambria Math" panose="02040503050406030204" pitchFamily="18" charset="0"/>
                                <a:ea typeface="굴림" panose="020B0600000101010101" pitchFamily="50" charset="-127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2000" i="1">
                                <a:effectLst/>
                                <a:latin typeface="Cambria Math" panose="02040503050406030204" pitchFamily="18" charset="0"/>
                                <a:ea typeface="굴림" panose="020B0600000101010101" pitchFamily="50" charset="-127"/>
                                <a:cs typeface="Times New Roman" panose="02020603050405020304" pitchFamily="18" charset="0"/>
                              </a:rPr>
                              <m:t>𝑖𝑙</m:t>
                            </m:r>
                          </m:sub>
                        </m:sSub>
                        <m:sSub>
                          <m:sSubPr>
                            <m:ctrlPr>
                              <a:rPr lang="ko-KR" altLang="ko-KR" sz="20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i="1">
                                <a:effectLst/>
                                <a:latin typeface="Cambria Math" panose="02040503050406030204" pitchFamily="18" charset="0"/>
                                <a:ea typeface="굴림" panose="020B0600000101010101" pitchFamily="50" charset="-127"/>
                                <a:cs typeface="Times New Roman" panose="020206030504050203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ko-KR" sz="2000" i="1">
                                <a:effectLst/>
                                <a:latin typeface="Cambria Math" panose="02040503050406030204" pitchFamily="18" charset="0"/>
                                <a:ea typeface="굴림" panose="020B0600000101010101" pitchFamily="50" charset="-127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ko-KR" sz="2000" i="1">
                            <a:effectLst/>
                            <a:latin typeface="Cambria Math" panose="02040503050406030204" pitchFamily="18" charset="0"/>
                            <a:ea typeface="굴림" panose="020B0600000101010101" pitchFamily="50" charset="-127"/>
                            <a:cs typeface="Times New Roman" panose="020206030504050203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ko-KR" altLang="ko-KR" sz="20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i="1">
                                <a:effectLst/>
                                <a:latin typeface="Cambria Math" panose="02040503050406030204" pitchFamily="18" charset="0"/>
                                <a:ea typeface="굴림" panose="020B0600000101010101" pitchFamily="50" charset="-127"/>
                                <a:cs typeface="Times New Roman" panose="02020603050405020304" pitchFamily="18" charset="0"/>
                              </a:rPr>
                              <m:t>𝑟</m:t>
                            </m:r>
                          </m:e>
                          <m:sub>
                            <m:sSub>
                              <m:sSubPr>
                                <m:ctrlPr>
                                  <a:rPr lang="ko-KR" altLang="ko-KR" sz="20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2000" i="1">
                                    <a:effectLst/>
                                    <a:latin typeface="Cambria Math" panose="02040503050406030204" pitchFamily="18" charset="0"/>
                                    <a:ea typeface="굴림" panose="020B0600000101010101" pitchFamily="50" charset="-127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ko-KR" sz="2000" i="1">
                                    <a:effectLst/>
                                    <a:latin typeface="Cambria Math" panose="02040503050406030204" pitchFamily="18" charset="0"/>
                                    <a:ea typeface="굴림" panose="020B0600000101010101" pitchFamily="50" charset="-127"/>
                                    <a:cs typeface="Times New Roman" panose="02020603050405020304" pitchFamily="18" charset="0"/>
                                  </a:rPr>
                                  <m:t>𝑖𝑙</m:t>
                                </m:r>
                              </m:sub>
                            </m:sSub>
                          </m:sub>
                        </m:sSub>
                        <m:sSub>
                          <m:sSubPr>
                            <m:ctrlPr>
                              <a:rPr lang="ko-KR" altLang="ko-KR" sz="20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i="1">
                                <a:effectLst/>
                                <a:latin typeface="Cambria Math" panose="02040503050406030204" pitchFamily="18" charset="0"/>
                                <a:ea typeface="굴림" panose="020B0600000101010101" pitchFamily="50" charset="-127"/>
                                <a:cs typeface="Times New Roman" panose="02020603050405020304" pitchFamily="18" charset="0"/>
                              </a:rPr>
                              <m:t>𝑟</m:t>
                            </m:r>
                          </m:e>
                          <m:sub>
                            <m:sSub>
                              <m:sSubPr>
                                <m:ctrlPr>
                                  <a:rPr lang="ko-KR" altLang="ko-KR" sz="20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2000" i="1">
                                    <a:effectLst/>
                                    <a:latin typeface="Cambria Math" panose="02040503050406030204" pitchFamily="18" charset="0"/>
                                    <a:ea typeface="굴림" panose="020B0600000101010101" pitchFamily="50" charset="-127"/>
                                    <a:cs typeface="Times New Roman" panose="020206030504050203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ko-KR" sz="2000" i="1">
                                    <a:effectLst/>
                                    <a:latin typeface="Cambria Math" panose="02040503050406030204" pitchFamily="18" charset="0"/>
                                    <a:ea typeface="굴림" panose="020B0600000101010101" pitchFamily="50" charset="-127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sub>
                            </m:sSub>
                          </m:sub>
                        </m:sSub>
                        <m:r>
                          <a:rPr lang="en-US" altLang="ko-KR" sz="2000" i="1">
                            <a:effectLst/>
                            <a:latin typeface="Cambria Math" panose="02040503050406030204" pitchFamily="18" charset="0"/>
                            <a:ea typeface="굴림" panose="020B0600000101010101" pitchFamily="50" charset="-127"/>
                            <a:cs typeface="Times New Roman" panose="02020603050405020304" pitchFamily="18" charset="0"/>
                          </a:rPr>
                          <m:t>)</m:t>
                        </m:r>
                        <m:r>
                          <a:rPr lang="x-none" altLang="ko-KR" sz="20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]</m:t>
                        </m:r>
                      </m:e>
                      <m:sub>
                        <m:r>
                          <a:rPr lang="x-none" altLang="ko-KR" sz="20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x-none" altLang="ko-KR" sz="20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𝑝</m:t>
                        </m:r>
                        <m:r>
                          <a:rPr lang="x-none" altLang="ko-KR" sz="20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+1)×1</m:t>
                        </m:r>
                      </m:sub>
                    </m:sSub>
                  </m:oMath>
                </a14:m>
                <a:endParaRPr lang="en-US" altLang="ko-KR" sz="2000" i="1" dirty="0">
                  <a:effectLst/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20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2000" i="1" dirty="0">
                  <a:effectLst/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ko-KR" altLang="ko-KR" sz="2000" i="1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000" i="1">
                              <a:effectLst/>
                              <a:latin typeface="Cambria Math" panose="02040503050406030204" pitchFamily="18" charset="0"/>
                              <a:ea typeface="굴림" panose="020B0600000101010101" pitchFamily="50" charset="-127"/>
                              <a:cs typeface="Times New Roman" panose="02020603050405020304" pitchFamily="18" charset="0"/>
                            </a:rPr>
                            <m:t>𝑋</m:t>
                          </m:r>
                        </m:e>
                      </m:acc>
                      <m:r>
                        <a:rPr lang="en-US" altLang="ko-KR" sz="2000" i="1">
                          <a:effectLst/>
                          <a:latin typeface="Cambria Math" panose="02040503050406030204" pitchFamily="18" charset="0"/>
                          <a:ea typeface="굴림" panose="020B0600000101010101" pitchFamily="50" charset="-127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ko-KR" altLang="ko-KR" sz="20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ko-KR" altLang="ko-KR" sz="20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d>
                                  <m:dPr>
                                    <m:ctrlPr>
                                      <a:rPr lang="ko-KR" altLang="ko-KR" sz="20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R" sz="2000" i="1">
                                        <a:effectLst/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  <a:cs typeface="Times New Roman" panose="02020603050405020304" pitchFamily="18" charset="0"/>
                                      </a:rPr>
                                      <m:t>1,1,1</m:t>
                                    </m:r>
                                  </m:e>
                                </m:d>
                                <m:r>
                                  <a:rPr lang="en-US" altLang="ko-KR" sz="2000" i="1">
                                    <a:effectLst/>
                                    <a:latin typeface="Cambria Math" panose="02040503050406030204" pitchFamily="18" charset="0"/>
                                    <a:ea typeface="굴림" panose="020B0600000101010101" pitchFamily="50" charset="-127"/>
                                    <a:cs typeface="Times New Roman" panose="02020603050405020304" pitchFamily="18" charset="0"/>
                                  </a:rPr>
                                  <m:t>  (</m:t>
                                </m:r>
                                <m:sSub>
                                  <m:sSubPr>
                                    <m:ctrlPr>
                                      <a:rPr lang="ko-KR" altLang="ko-KR" sz="20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000" i="1">
                                        <a:effectLst/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  <a:cs typeface="Times New Roman" panose="02020603050405020304" pitchFamily="18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ko-KR" altLang="ko-KR" sz="2000" i="1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2000" i="1">
                                            <a:effectLst/>
                                            <a:latin typeface="Cambria Math" panose="02040503050406030204" pitchFamily="18" charset="0"/>
                                            <a:ea typeface="굴림" panose="020B0600000101010101" pitchFamily="50" charset="-127"/>
                                            <a:cs typeface="Times New Roman" panose="020206030504050203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ko-KR" sz="2000" i="1">
                                            <a:effectLst/>
                                            <a:latin typeface="Cambria Math" panose="02040503050406030204" pitchFamily="18" charset="0"/>
                                            <a:ea typeface="굴림" panose="020B0600000101010101" pitchFamily="50" charset="-127"/>
                                            <a:cs typeface="Times New Roman" panose="02020603050405020304" pitchFamily="18" charset="0"/>
                                          </a:rPr>
                                          <m:t>11</m:t>
                                        </m:r>
                                      </m:sub>
                                    </m:sSub>
                                  </m:sub>
                                </m:sSub>
                                <m:r>
                                  <a:rPr lang="en-US" altLang="ko-KR" sz="2000" i="1">
                                    <a:effectLst/>
                                    <a:latin typeface="Cambria Math" panose="02040503050406030204" pitchFamily="18" charset="0"/>
                                    <a:ea typeface="굴림" panose="020B0600000101010101" pitchFamily="50" charset="-127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ko-KR" altLang="ko-KR" sz="20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000" i="1">
                                        <a:effectLst/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sz="2000" i="1">
                                        <a:effectLst/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  <a:cs typeface="Times New Roman" panose="020206030504050203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  <m:r>
                                  <a:rPr lang="en-US" altLang="ko-KR" sz="2000" i="1">
                                    <a:effectLst/>
                                    <a:latin typeface="Cambria Math" panose="02040503050406030204" pitchFamily="18" charset="0"/>
                                    <a:ea typeface="굴림" panose="020B0600000101010101" pitchFamily="50" charset="-127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ko-KR" altLang="ko-KR" sz="20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000" i="1">
                                        <a:effectLst/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  <a:cs typeface="Times New Roman" panose="020206030504050203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ko-KR" sz="2000" i="1">
                                        <a:effectLst/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  <a:cs typeface="Times New Roman" panose="020206030504050203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  <m:r>
                                  <a:rPr lang="en-US" altLang="ko-KR" sz="2000" i="1">
                                    <a:effectLst/>
                                    <a:latin typeface="Cambria Math" panose="02040503050406030204" pitchFamily="18" charset="0"/>
                                    <a:ea typeface="굴림" panose="020B0600000101010101" pitchFamily="50" charset="-127"/>
                                    <a:cs typeface="Times New Roman" panose="020206030504050203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a:rPr lang="en-US" altLang="ko-KR" sz="2000">
                                    <a:effectLst/>
                                    <a:latin typeface="Cambria Math" panose="02040503050406030204" pitchFamily="18" charset="0"/>
                                    <a:ea typeface="굴림" panose="020B0600000101010101" pitchFamily="50" charset="-127"/>
                                    <a:cs typeface="Times New Roman" panose="020206030504050203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altLang="ko-KR" sz="2000" i="1">
                                    <a:effectLst/>
                                    <a:latin typeface="Cambria Math" panose="02040503050406030204" pitchFamily="18" charset="0"/>
                                    <a:ea typeface="굴림" panose="020B0600000101010101" pitchFamily="50" charset="-127"/>
                                    <a:cs typeface="Times New Roman" panose="020206030504050203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ko-KR" altLang="ko-KR" sz="20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000" i="1">
                                        <a:effectLst/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  <a:cs typeface="Times New Roman" panose="02020603050405020304" pitchFamily="18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ko-KR" altLang="ko-KR" sz="2000" i="1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2000" i="1">
                                            <a:effectLst/>
                                            <a:latin typeface="Cambria Math" panose="02040503050406030204" pitchFamily="18" charset="0"/>
                                            <a:ea typeface="굴림" panose="020B0600000101010101" pitchFamily="50" charset="-127"/>
                                            <a:cs typeface="Times New Roman" panose="020206030504050203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ko-KR" sz="2000" i="1">
                                            <a:effectLst/>
                                            <a:latin typeface="Cambria Math" panose="02040503050406030204" pitchFamily="18" charset="0"/>
                                            <a:ea typeface="굴림" panose="020B0600000101010101" pitchFamily="50" charset="-127"/>
                                            <a:cs typeface="Times New Roman" panose="02020603050405020304" pitchFamily="18" charset="0"/>
                                          </a:rPr>
                                          <m:t>1</m:t>
                                        </m:r>
                                        <m:r>
                                          <a:rPr lang="en-US" altLang="ko-KR" sz="2000" i="1">
                                            <a:effectLst/>
                                            <a:latin typeface="Cambria Math" panose="02040503050406030204" pitchFamily="18" charset="0"/>
                                            <a:ea typeface="굴림" panose="020B0600000101010101" pitchFamily="50" charset="-127"/>
                                            <a:cs typeface="Times New Roman" panose="02020603050405020304" pitchFamily="18" charset="0"/>
                                          </a:rPr>
                                          <m:t>𝑝</m:t>
                                        </m:r>
                                      </m:sub>
                                    </m:sSub>
                                  </m:sub>
                                </m:sSub>
                                <m:r>
                                  <a:rPr lang="en-US" altLang="ko-KR" sz="2000" i="1">
                                    <a:effectLst/>
                                    <a:latin typeface="Cambria Math" panose="02040503050406030204" pitchFamily="18" charset="0"/>
                                    <a:ea typeface="굴림" panose="020B0600000101010101" pitchFamily="50" charset="-127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ko-KR" altLang="ko-KR" sz="20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000" i="1">
                                        <a:effectLst/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sz="2000" i="1">
                                        <a:effectLst/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sz="2000" i="1">
                                        <a:effectLst/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  <a:cs typeface="Times New Roman" panose="020206030504050203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  <m:r>
                                  <a:rPr lang="en-US" altLang="ko-KR" sz="2000" i="1">
                                    <a:effectLst/>
                                    <a:latin typeface="Cambria Math" panose="02040503050406030204" pitchFamily="18" charset="0"/>
                                    <a:ea typeface="굴림" panose="020B0600000101010101" pitchFamily="50" charset="-127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ko-KR" altLang="ko-KR" sz="20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000" i="1">
                                        <a:effectLst/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  <a:cs typeface="Times New Roman" panose="020206030504050203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ko-KR" sz="2000" i="1">
                                        <a:effectLst/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sz="2000" i="1">
                                        <a:effectLst/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  <a:cs typeface="Times New Roman" panose="020206030504050203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  <m:r>
                                  <a:rPr lang="en-US" altLang="ko-KR" sz="2000" i="1">
                                    <a:effectLst/>
                                    <a:latin typeface="Cambria Math" panose="02040503050406030204" pitchFamily="18" charset="0"/>
                                    <a:ea typeface="굴림" panose="020B0600000101010101" pitchFamily="50" charset="-127"/>
                                    <a:cs typeface="Times New Roman" panose="020206030504050203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000">
                                    <a:effectLst/>
                                    <a:latin typeface="Cambria Math" panose="02040503050406030204" pitchFamily="18" charset="0"/>
                                    <a:ea typeface="굴림" panose="020B0600000101010101" pitchFamily="50" charset="-127"/>
                                    <a:cs typeface="Times New Roman" panose="020206030504050203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altLang="ko-KR" sz="2000">
                                    <a:effectLst/>
                                    <a:latin typeface="Cambria Math" panose="02040503050406030204" pitchFamily="18" charset="0"/>
                                    <a:ea typeface="굴림" panose="020B0600000101010101" pitchFamily="50" charset="-127"/>
                                    <a:cs typeface="Times New Roman" panose="020206030504050203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altLang="ko-KR" sz="2000">
                                    <a:effectLst/>
                                    <a:latin typeface="Cambria Math" panose="02040503050406030204" pitchFamily="18" charset="0"/>
                                    <a:ea typeface="굴림" panose="020B0600000101010101" pitchFamily="50" charset="-127"/>
                                    <a:cs typeface="Times New Roman" panose="020206030504050203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d>
                                  <m:dPr>
                                    <m:ctrlPr>
                                      <a:rPr lang="ko-KR" altLang="ko-KR" sz="20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R" sz="2000" i="1">
                                        <a:effectLst/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  <a:cs typeface="Times New Roman" panose="02020603050405020304" pitchFamily="18" charset="0"/>
                                      </a:rPr>
                                      <m:t>1,1,1</m:t>
                                    </m:r>
                                  </m:e>
                                </m:d>
                                <m:r>
                                  <a:rPr lang="en-US" altLang="ko-KR" sz="2000" i="1">
                                    <a:effectLst/>
                                    <a:latin typeface="Cambria Math" panose="02040503050406030204" pitchFamily="18" charset="0"/>
                                    <a:ea typeface="굴림" panose="020B0600000101010101" pitchFamily="50" charset="-127"/>
                                    <a:cs typeface="Times New Roman" panose="02020603050405020304" pitchFamily="18" charset="0"/>
                                  </a:rPr>
                                  <m:t>  (</m:t>
                                </m:r>
                                <m:sSub>
                                  <m:sSubPr>
                                    <m:ctrlPr>
                                      <a:rPr lang="ko-KR" altLang="ko-KR" sz="20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000" i="1">
                                        <a:effectLst/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  <a:cs typeface="Times New Roman" panose="02020603050405020304" pitchFamily="18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ko-KR" altLang="ko-KR" sz="2000" i="1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2000" i="1">
                                            <a:effectLst/>
                                            <a:latin typeface="Cambria Math" panose="02040503050406030204" pitchFamily="18" charset="0"/>
                                            <a:ea typeface="굴림" panose="020B0600000101010101" pitchFamily="50" charset="-127"/>
                                            <a:cs typeface="Times New Roman" panose="020206030504050203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ko-KR" sz="2000" i="1">
                                            <a:effectLst/>
                                            <a:latin typeface="Cambria Math" panose="02040503050406030204" pitchFamily="18" charset="0"/>
                                            <a:ea typeface="굴림" panose="020B0600000101010101" pitchFamily="50" charset="-127"/>
                                            <a:cs typeface="Times New Roman" panose="020206030504050203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en-US" altLang="ko-KR" sz="2000" i="1">
                                            <a:effectLst/>
                                            <a:latin typeface="Cambria Math" panose="02040503050406030204" pitchFamily="18" charset="0"/>
                                            <a:ea typeface="굴림" panose="020B0600000101010101" pitchFamily="50" charset="-127"/>
                                            <a:cs typeface="Times New Roman" panose="020206030504050203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sub>
                                </m:sSub>
                                <m:r>
                                  <a:rPr lang="en-US" altLang="ko-KR" sz="2000" i="1">
                                    <a:effectLst/>
                                    <a:latin typeface="Cambria Math" panose="02040503050406030204" pitchFamily="18" charset="0"/>
                                    <a:ea typeface="굴림" panose="020B0600000101010101" pitchFamily="50" charset="-127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ko-KR" altLang="ko-KR" sz="20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000" i="1">
                                        <a:effectLst/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sz="2000" i="1">
                                        <a:effectLst/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  <a:cs typeface="Times New Roman" panose="02020603050405020304" pitchFamily="18" charset="0"/>
                                      </a:rPr>
                                      <m:t>𝑛</m:t>
                                    </m:r>
                                    <m:r>
                                      <a:rPr lang="en-US" altLang="ko-KR" sz="2000" i="1">
                                        <a:effectLst/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ko-KR" sz="2000" i="1">
                                    <a:effectLst/>
                                    <a:latin typeface="Cambria Math" panose="02040503050406030204" pitchFamily="18" charset="0"/>
                                    <a:ea typeface="굴림" panose="020B0600000101010101" pitchFamily="50" charset="-127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ko-KR" altLang="ko-KR" sz="20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000" i="1">
                                        <a:effectLst/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  <a:cs typeface="Times New Roman" panose="020206030504050203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ko-KR" sz="2000" i="1">
                                        <a:effectLst/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  <a:cs typeface="Times New Roman" panose="02020603050405020304" pitchFamily="18" charset="0"/>
                                      </a:rPr>
                                      <m:t>𝑛</m:t>
                                    </m:r>
                                    <m:r>
                                      <a:rPr lang="en-US" altLang="ko-KR" sz="2000" i="1">
                                        <a:effectLst/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ko-KR" sz="2000" i="1">
                                    <a:effectLst/>
                                    <a:latin typeface="Cambria Math" panose="02040503050406030204" pitchFamily="18" charset="0"/>
                                    <a:ea typeface="굴림" panose="020B0600000101010101" pitchFamily="50" charset="-127"/>
                                    <a:cs typeface="Times New Roman" panose="020206030504050203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a:rPr lang="en-US" altLang="ko-KR" sz="2000">
                                    <a:effectLst/>
                                    <a:latin typeface="Cambria Math" panose="02040503050406030204" pitchFamily="18" charset="0"/>
                                    <a:ea typeface="굴림" panose="020B0600000101010101" pitchFamily="50" charset="-127"/>
                                    <a:cs typeface="Times New Roman" panose="020206030504050203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altLang="ko-KR" sz="2000" i="1">
                                    <a:effectLst/>
                                    <a:latin typeface="Cambria Math" panose="02040503050406030204" pitchFamily="18" charset="0"/>
                                    <a:ea typeface="굴림" panose="020B0600000101010101" pitchFamily="50" charset="-127"/>
                                    <a:cs typeface="Times New Roman" panose="020206030504050203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ko-KR" altLang="ko-KR" sz="20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000" i="1">
                                        <a:effectLst/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  <a:cs typeface="Times New Roman" panose="02020603050405020304" pitchFamily="18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ko-KR" altLang="ko-KR" sz="2000" i="1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2000" i="1">
                                            <a:effectLst/>
                                            <a:latin typeface="Cambria Math" panose="02040503050406030204" pitchFamily="18" charset="0"/>
                                            <a:ea typeface="굴림" panose="020B0600000101010101" pitchFamily="50" charset="-127"/>
                                            <a:cs typeface="Times New Roman" panose="020206030504050203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ko-KR" sz="2000" i="1">
                                            <a:effectLst/>
                                            <a:latin typeface="Cambria Math" panose="02040503050406030204" pitchFamily="18" charset="0"/>
                                            <a:ea typeface="굴림" panose="020B0600000101010101" pitchFamily="50" charset="-127"/>
                                            <a:cs typeface="Times New Roman" panose="02020603050405020304" pitchFamily="18" charset="0"/>
                                          </a:rPr>
                                          <m:t>𝑛𝑝</m:t>
                                        </m:r>
                                      </m:sub>
                                    </m:sSub>
                                  </m:sub>
                                </m:sSub>
                                <m:r>
                                  <a:rPr lang="en-US" altLang="ko-KR" sz="2000" i="1">
                                    <a:effectLst/>
                                    <a:latin typeface="Cambria Math" panose="02040503050406030204" pitchFamily="18" charset="0"/>
                                    <a:ea typeface="굴림" panose="020B0600000101010101" pitchFamily="50" charset="-127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ko-KR" altLang="ko-KR" sz="20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000" i="1">
                                        <a:effectLst/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sz="2000" i="1">
                                        <a:effectLst/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  <a:cs typeface="Times New Roman" panose="02020603050405020304" pitchFamily="18" charset="0"/>
                                      </a:rPr>
                                      <m:t>𝑛𝑝</m:t>
                                    </m:r>
                                  </m:sub>
                                </m:sSub>
                                <m:r>
                                  <a:rPr lang="en-US" altLang="ko-KR" sz="2000" i="1">
                                    <a:effectLst/>
                                    <a:latin typeface="Cambria Math" panose="02040503050406030204" pitchFamily="18" charset="0"/>
                                    <a:ea typeface="굴림" panose="020B0600000101010101" pitchFamily="50" charset="-127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ko-KR" altLang="ko-KR" sz="20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000" i="1">
                                        <a:effectLst/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  <a:cs typeface="Times New Roman" panose="020206030504050203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ko-KR" sz="2000" i="1">
                                        <a:effectLst/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  <a:cs typeface="Times New Roman" panose="02020603050405020304" pitchFamily="18" charset="0"/>
                                      </a:rPr>
                                      <m:t>𝑛𝑝</m:t>
                                    </m:r>
                                  </m:sub>
                                </m:sSub>
                                <m:r>
                                  <a:rPr lang="en-US" altLang="ko-KR" sz="2000" i="1">
                                    <a:effectLst/>
                                    <a:latin typeface="Cambria Math" panose="02040503050406030204" pitchFamily="18" charset="0"/>
                                    <a:ea typeface="굴림" panose="020B0600000101010101" pitchFamily="50" charset="-127"/>
                                    <a:cs typeface="Times New Roman" panose="02020603050405020304" pitchFamily="18" charset="0"/>
                                  </a:rPr>
                                  <m:t>)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ko-KR" sz="2000" dirty="0"/>
              </a:p>
              <a:p>
                <a:r>
                  <a:rPr lang="en-US" altLang="ko-KR" sz="2000" dirty="0"/>
                  <a:t>     </a:t>
                </a:r>
              </a:p>
              <a:p>
                <a:r>
                  <a:rPr lang="en-US" altLang="ko-KR" sz="2000" dirty="0"/>
                  <a:t>    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ko-KR" altLang="ko-KR" sz="2000" b="1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2000" b="1" i="1">
                            <a:effectLst/>
                            <a:latin typeface="Cambria Math" panose="02040503050406030204" pitchFamily="18" charset="0"/>
                            <a:ea typeface="굴림" panose="020B0600000101010101" pitchFamily="50" charset="-127"/>
                            <a:cs typeface="Times New Roman" panose="02020603050405020304" pitchFamily="18" charset="0"/>
                          </a:rPr>
                          <m:t>𝒚</m:t>
                        </m:r>
                      </m:e>
                    </m:acc>
                    <m:r>
                      <a:rPr lang="en-US" altLang="ko-KR" sz="2000" i="1">
                        <a:effectLst/>
                        <a:latin typeface="Cambria Math" panose="02040503050406030204" pitchFamily="18" charset="0"/>
                        <a:ea typeface="굴림" panose="020B0600000101010101" pitchFamily="50" charset="-127"/>
                        <a:cs typeface="Times New Roman" panose="02020603050405020304" pitchFamily="18" charset="0"/>
                      </a:rPr>
                      <m:t>=</m:t>
                    </m:r>
                    <m:sSup>
                      <m:sSupPr>
                        <m:ctrlPr>
                          <a:rPr lang="ko-KR" altLang="ko-KR" sz="20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ko-KR" altLang="ko-KR" sz="20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ko-KR" altLang="ko-KR" sz="20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ko-KR" altLang="ko-KR" sz="20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000" i="1">
                                        <a:effectLst/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  <a:cs typeface="Times New Roman" panose="02020603050405020304" pitchFamily="18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ko-KR" altLang="ko-KR" sz="2000" i="1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2000" i="1">
                                            <a:effectLst/>
                                            <a:latin typeface="Cambria Math" panose="02040503050406030204" pitchFamily="18" charset="0"/>
                                            <a:ea typeface="굴림" panose="020B0600000101010101" pitchFamily="50" charset="-127"/>
                                            <a:cs typeface="Times New Roman" panose="020206030504050203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altLang="ko-KR" sz="2000" i="1">
                                            <a:effectLst/>
                                            <a:latin typeface="Cambria Math" panose="02040503050406030204" pitchFamily="18" charset="0"/>
                                            <a:ea typeface="굴림" panose="020B0600000101010101" pitchFamily="50" charset="-127"/>
                                            <a:cs typeface="Times New Roman" panose="020206030504050203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sub>
                                </m:sSub>
                                <m:r>
                                  <a:rPr lang="en-US" altLang="ko-KR" sz="2000" i="1">
                                    <a:effectLst/>
                                    <a:latin typeface="Cambria Math" panose="02040503050406030204" pitchFamily="18" charset="0"/>
                                    <a:ea typeface="굴림" panose="020B0600000101010101" pitchFamily="50" charset="-127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ko-KR" altLang="ko-KR" sz="20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000" i="1">
                                        <a:effectLst/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  <a:cs typeface="Times New Roman" panose="020206030504050203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ko-KR" sz="2000" i="1">
                                        <a:effectLst/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ko-KR" sz="2000" i="1">
                                    <a:effectLst/>
                                    <a:latin typeface="Cambria Math" panose="02040503050406030204" pitchFamily="18" charset="0"/>
                                    <a:ea typeface="굴림" panose="020B0600000101010101" pitchFamily="50" charset="-127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ko-KR" altLang="ko-KR" sz="20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000" i="1">
                                        <a:effectLst/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  <a:cs typeface="Times New Roman" panose="020206030504050203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ko-KR" altLang="ko-KR" sz="2000" i="1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2000" i="1">
                                            <a:effectLst/>
                                            <a:latin typeface="Cambria Math" panose="02040503050406030204" pitchFamily="18" charset="0"/>
                                            <a:ea typeface="굴림" panose="020B0600000101010101" pitchFamily="50" charset="-127"/>
                                            <a:cs typeface="Times New Roman" panose="020206030504050203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altLang="ko-KR" sz="2000" i="1">
                                            <a:effectLst/>
                                            <a:latin typeface="Cambria Math" panose="02040503050406030204" pitchFamily="18" charset="0"/>
                                            <a:ea typeface="굴림" panose="020B0600000101010101" pitchFamily="50" charset="-127"/>
                                            <a:cs typeface="Times New Roman" panose="020206030504050203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sub>
                                </m:sSub>
                              </m:e>
                            </m:d>
                            <m:r>
                              <a:rPr lang="en-US" altLang="ko-KR" sz="2000" i="1">
                                <a:effectLst/>
                                <a:latin typeface="Cambria Math" panose="02040503050406030204" pitchFamily="18" charset="0"/>
                                <a:ea typeface="굴림" panose="020B0600000101010101" pitchFamily="50" charset="-127"/>
                                <a:cs typeface="Times New Roman" panose="02020603050405020304" pitchFamily="18" charset="0"/>
                              </a:rPr>
                              <m:t>, ⋯,</m:t>
                            </m:r>
                            <m:d>
                              <m:dPr>
                                <m:ctrlPr>
                                  <a:rPr lang="ko-KR" altLang="ko-KR" sz="20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ko-KR" altLang="ko-KR" sz="20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000" i="1">
                                        <a:effectLst/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  <a:cs typeface="Times New Roman" panose="02020603050405020304" pitchFamily="18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ko-KR" altLang="ko-KR" sz="2000" i="1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2000" i="1">
                                            <a:effectLst/>
                                            <a:latin typeface="Cambria Math" panose="02040503050406030204" pitchFamily="18" charset="0"/>
                                            <a:ea typeface="굴림" panose="020B0600000101010101" pitchFamily="50" charset="-127"/>
                                            <a:cs typeface="Times New Roman" panose="020206030504050203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altLang="ko-KR" sz="2000" i="1">
                                            <a:effectLst/>
                                            <a:latin typeface="Cambria Math" panose="02040503050406030204" pitchFamily="18" charset="0"/>
                                            <a:ea typeface="굴림" panose="020B0600000101010101" pitchFamily="50" charset="-127"/>
                                            <a:cs typeface="Times New Roman" panose="020206030504050203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sub>
                                </m:sSub>
                                <m:r>
                                  <a:rPr lang="en-US" altLang="ko-KR" sz="2000" i="1">
                                    <a:effectLst/>
                                    <a:latin typeface="Cambria Math" panose="02040503050406030204" pitchFamily="18" charset="0"/>
                                    <a:ea typeface="굴림" panose="020B0600000101010101" pitchFamily="50" charset="-127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ko-KR" altLang="ko-KR" sz="20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000" i="1">
                                        <a:effectLst/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  <a:cs typeface="Times New Roman" panose="020206030504050203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ko-KR" sz="2000" i="1">
                                        <a:effectLst/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  <a:cs typeface="Times New Roman" panose="020206030504050203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US" altLang="ko-KR" sz="2000" i="1">
                                    <a:effectLst/>
                                    <a:latin typeface="Cambria Math" panose="02040503050406030204" pitchFamily="18" charset="0"/>
                                    <a:ea typeface="굴림" panose="020B0600000101010101" pitchFamily="50" charset="-127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ko-KR" altLang="ko-KR" sz="20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000" i="1">
                                        <a:effectLst/>
                                        <a:latin typeface="Cambria Math" panose="02040503050406030204" pitchFamily="18" charset="0"/>
                                        <a:ea typeface="굴림" panose="020B0600000101010101" pitchFamily="50" charset="-127"/>
                                        <a:cs typeface="Times New Roman" panose="020206030504050203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ko-KR" altLang="ko-KR" sz="2000" i="1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2000" i="1">
                                            <a:effectLst/>
                                            <a:latin typeface="Cambria Math" panose="02040503050406030204" pitchFamily="18" charset="0"/>
                                            <a:ea typeface="굴림" panose="020B0600000101010101" pitchFamily="50" charset="-127"/>
                                            <a:cs typeface="Times New Roman" panose="020206030504050203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altLang="ko-KR" sz="2000" i="1">
                                            <a:effectLst/>
                                            <a:latin typeface="Cambria Math" panose="02040503050406030204" pitchFamily="18" charset="0"/>
                                            <a:ea typeface="굴림" panose="020B0600000101010101" pitchFamily="50" charset="-127"/>
                                            <a:cs typeface="Times New Roman" panose="020206030504050203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sub>
                                </m:sSub>
                              </m:e>
                            </m:d>
                          </m:e>
                        </m:d>
                      </m:e>
                      <m:sup>
                        <m:r>
                          <a:rPr lang="en-US" altLang="ko-KR" sz="2000" i="1">
                            <a:effectLst/>
                            <a:latin typeface="Cambria Math" panose="02040503050406030204" pitchFamily="18" charset="0"/>
                            <a:ea typeface="굴림" panose="020B0600000101010101" pitchFamily="50" charset="-127"/>
                            <a:cs typeface="Times New Roman" panose="02020603050405020304" pitchFamily="18" charset="0"/>
                          </a:rPr>
                          <m:t>𝑡</m:t>
                        </m:r>
                      </m:sup>
                    </m:sSup>
                  </m:oMath>
                </a14:m>
                <a:endParaRPr lang="ko-KR" altLang="en-US" sz="20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884FD849-05E0-4CE4-93FE-C7F93228AE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90017" y="4779966"/>
                <a:ext cx="6108680" cy="3887924"/>
              </a:xfrm>
              <a:prstGeom prst="rect">
                <a:avLst/>
              </a:prstGeom>
              <a:blipFill>
                <a:blip r:embed="rId14"/>
                <a:stretch>
                  <a:fillRect l="-798" t="-78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0" name="그룹 1003">
            <a:extLst>
              <a:ext uri="{FF2B5EF4-FFF2-40B4-BE49-F238E27FC236}">
                <a16:creationId xmlns:a16="http://schemas.microsoft.com/office/drawing/2014/main" id="{6C836A4E-B58A-451C-A92D-04C59532BB99}"/>
              </a:ext>
            </a:extLst>
          </p:cNvPr>
          <p:cNvGrpSpPr/>
          <p:nvPr/>
        </p:nvGrpSpPr>
        <p:grpSpPr>
          <a:xfrm>
            <a:off x="10996666" y="3341788"/>
            <a:ext cx="6048654" cy="1182950"/>
            <a:chOff x="7904421" y="4862268"/>
            <a:chExt cx="10912762" cy="6405048"/>
          </a:xfrm>
        </p:grpSpPr>
        <p:pic>
          <p:nvPicPr>
            <p:cNvPr id="41" name="Object 15">
              <a:extLst>
                <a:ext uri="{FF2B5EF4-FFF2-40B4-BE49-F238E27FC236}">
                  <a16:creationId xmlns:a16="http://schemas.microsoft.com/office/drawing/2014/main" id="{4A317149-8FC6-43F7-AC38-2D5F7F80D46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904421" y="4862268"/>
              <a:ext cx="10912762" cy="6405048"/>
            </a:xfrm>
            <a:prstGeom prst="rect">
              <a:avLst/>
            </a:prstGeom>
          </p:spPr>
        </p:pic>
        <p:pic>
          <p:nvPicPr>
            <p:cNvPr id="42" name="Object 16">
              <a:extLst>
                <a:ext uri="{FF2B5EF4-FFF2-40B4-BE49-F238E27FC236}">
                  <a16:creationId xmlns:a16="http://schemas.microsoft.com/office/drawing/2014/main" id="{D5662770-49AE-461A-B4AD-2F91613ACEA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0441163" y="6308500"/>
              <a:ext cx="5456381" cy="3202524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D2FA6DD-F6B7-4E56-AAE5-A59D6A47C3EC}"/>
                  </a:ext>
                </a:extLst>
              </p:cNvPr>
              <p:cNvSpPr txBox="1"/>
              <p:nvPr/>
            </p:nvSpPr>
            <p:spPr>
              <a:xfrm>
                <a:off x="10044163" y="3617396"/>
                <a:ext cx="7780150" cy="5084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ko-KR" altLang="ko-KR" sz="2000" b="1" i="1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ko-KR" altLang="ko-KR" sz="2000" b="1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x-none" altLang="ko-KR" sz="2000" b="1" i="1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𝜷</m:t>
                              </m:r>
                            </m:e>
                            <m:sub>
                              <m:r>
                                <a:rPr lang="x-none" altLang="ko-KR" sz="2000" b="1" i="1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𝒌</m:t>
                              </m:r>
                            </m:sub>
                          </m:sSub>
                        </m:e>
                      </m:acc>
                      <m:r>
                        <a:rPr lang="x-none" altLang="ko-KR" sz="2000" b="1" i="1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sSup>
                        <m:sSupPr>
                          <m:ctrlPr>
                            <a:rPr lang="ko-KR" altLang="ko-KR" sz="2000" b="1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ko-KR" altLang="ko-KR" sz="2000" b="1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ko-KR" altLang="ko-KR" sz="2000" b="1" i="1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ko-KR" altLang="ko-KR" sz="2000" b="1" i="1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x-none" altLang="ko-KR" sz="2000" b="1" i="1"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𝑿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x-none" altLang="ko-KR" sz="2000" b="1" i="1"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𝒕</m:t>
                                  </m:r>
                                </m:sup>
                              </m:sSup>
                              <m:r>
                                <a:rPr lang="x-none" altLang="ko-KR" sz="2000" b="1" i="1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⋄</m:t>
                              </m:r>
                              <m:acc>
                                <m:accPr>
                                  <m:chr m:val="̃"/>
                                  <m:ctrlPr>
                                    <a:rPr lang="ko-KR" altLang="ko-KR" sz="2000" b="1" i="1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x-none" altLang="ko-KR" sz="2000" b="1" i="1"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𝑿</m:t>
                                  </m:r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x-none" altLang="ko-KR" sz="2000" b="1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x-none" altLang="ko-KR" sz="2000" b="1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𝟏</m:t>
                          </m:r>
                        </m:sup>
                      </m:sSup>
                      <m:sSup>
                        <m:sSupPr>
                          <m:ctrlPr>
                            <a:rPr lang="ko-KR" altLang="ko-KR" sz="2000" b="1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̃"/>
                              <m:ctrlPr>
                                <a:rPr lang="ko-KR" altLang="ko-KR" sz="2000" b="1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x-none" altLang="ko-KR" sz="2000" b="1" i="1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𝑿</m:t>
                              </m:r>
                            </m:e>
                          </m:acc>
                        </m:e>
                        <m:sup>
                          <m:r>
                            <a:rPr lang="x-none" altLang="ko-KR" sz="2000" b="1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𝒕</m:t>
                          </m:r>
                        </m:sup>
                      </m:sSup>
                      <m:r>
                        <a:rPr lang="x-none" altLang="ko-KR" sz="2000" b="1" i="1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⋄</m:t>
                      </m:r>
                      <m:acc>
                        <m:accPr>
                          <m:chr m:val="̃"/>
                          <m:ctrlPr>
                            <a:rPr lang="ko-KR" altLang="ko-KR" sz="2000" b="1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x-none" altLang="ko-KR" sz="2000" b="1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𝒚</m:t>
                          </m:r>
                        </m:e>
                      </m:acc>
                    </m:oMath>
                  </m:oMathPara>
                </a14:m>
                <a:endParaRPr lang="en-US" altLang="ko-KR" b="1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D2FA6DD-F6B7-4E56-AAE5-A59D6A47C3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44163" y="3617396"/>
                <a:ext cx="7780150" cy="508409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272240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그룹 1002">
            <a:extLst>
              <a:ext uri="{FF2B5EF4-FFF2-40B4-BE49-F238E27FC236}">
                <a16:creationId xmlns:a16="http://schemas.microsoft.com/office/drawing/2014/main" id="{1274BE4C-5EC9-49D0-9426-FFF5E169F0F5}"/>
              </a:ext>
            </a:extLst>
          </p:cNvPr>
          <p:cNvGrpSpPr/>
          <p:nvPr/>
        </p:nvGrpSpPr>
        <p:grpSpPr>
          <a:xfrm>
            <a:off x="-1213295" y="3771900"/>
            <a:ext cx="9351981" cy="7383397"/>
            <a:chOff x="-1617968" y="4489181"/>
            <a:chExt cx="9351981" cy="7383397"/>
          </a:xfrm>
        </p:grpSpPr>
        <p:pic>
          <p:nvPicPr>
            <p:cNvPr id="62" name="Object 5">
              <a:extLst>
                <a:ext uri="{FF2B5EF4-FFF2-40B4-BE49-F238E27FC236}">
                  <a16:creationId xmlns:a16="http://schemas.microsoft.com/office/drawing/2014/main" id="{96BE780D-C61A-4D52-95F8-098788C670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2580000">
              <a:off x="-1617968" y="4489181"/>
              <a:ext cx="9351981" cy="7383397"/>
            </a:xfrm>
            <a:prstGeom prst="rect">
              <a:avLst/>
            </a:prstGeom>
          </p:spPr>
        </p:pic>
      </p:grpSp>
      <p:grpSp>
        <p:nvGrpSpPr>
          <p:cNvPr id="59" name="그룹 1001">
            <a:extLst>
              <a:ext uri="{FF2B5EF4-FFF2-40B4-BE49-F238E27FC236}">
                <a16:creationId xmlns:a16="http://schemas.microsoft.com/office/drawing/2014/main" id="{3C61143E-ECA9-402E-BDB0-E311D764EBD5}"/>
              </a:ext>
            </a:extLst>
          </p:cNvPr>
          <p:cNvGrpSpPr/>
          <p:nvPr/>
        </p:nvGrpSpPr>
        <p:grpSpPr>
          <a:xfrm>
            <a:off x="11411476" y="2922854"/>
            <a:ext cx="9153525" cy="8517091"/>
            <a:chOff x="11362174" y="3030208"/>
            <a:chExt cx="9153525" cy="8517091"/>
          </a:xfrm>
        </p:grpSpPr>
        <p:pic>
          <p:nvPicPr>
            <p:cNvPr id="60" name="Object 2">
              <a:extLst>
                <a:ext uri="{FF2B5EF4-FFF2-40B4-BE49-F238E27FC236}">
                  <a16:creationId xmlns:a16="http://schemas.microsoft.com/office/drawing/2014/main" id="{D1953C62-2C05-490B-9896-6F3671DBC8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760000">
              <a:off x="11362174" y="3030208"/>
              <a:ext cx="9153525" cy="8517091"/>
            </a:xfrm>
            <a:prstGeom prst="rect">
              <a:avLst/>
            </a:prstGeom>
          </p:spPr>
        </p:pic>
      </p:grpSp>
      <p:grpSp>
        <p:nvGrpSpPr>
          <p:cNvPr id="1001" name="그룹 1001"/>
          <p:cNvGrpSpPr/>
          <p:nvPr/>
        </p:nvGrpSpPr>
        <p:grpSpPr>
          <a:xfrm>
            <a:off x="-265476" y="450930"/>
            <a:ext cx="18947470" cy="640511"/>
            <a:chOff x="-265476" y="450930"/>
            <a:chExt cx="18947470" cy="64051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265476" y="450930"/>
              <a:ext cx="18947470" cy="640511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528709" y="2375924"/>
            <a:ext cx="1614035" cy="731989"/>
          </a:xfrm>
          <a:prstGeom prst="rect">
            <a:avLst/>
          </a:prstGeom>
        </p:spPr>
      </p:pic>
      <p:sp>
        <p:nvSpPr>
          <p:cNvPr id="82" name="TextBox 81">
            <a:extLst>
              <a:ext uri="{FF2B5EF4-FFF2-40B4-BE49-F238E27FC236}">
                <a16:creationId xmlns:a16="http://schemas.microsoft.com/office/drawing/2014/main" id="{F47DB24D-5F1C-42E1-9C4B-B3F260B2984C}"/>
              </a:ext>
            </a:extLst>
          </p:cNvPr>
          <p:cNvSpPr txBox="1"/>
          <p:nvPr/>
        </p:nvSpPr>
        <p:spPr>
          <a:xfrm>
            <a:off x="14994948" y="575921"/>
            <a:ext cx="1928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accent5">
                    <a:lumMod val="75000"/>
                  </a:schemeClr>
                </a:solidFill>
                <a:latin typeface="Abadi" panose="020B0604020104020204" pitchFamily="34" charset="0"/>
              </a:rPr>
              <a:t>Conclusion</a:t>
            </a:r>
            <a:endParaRPr lang="ko-KR" altLang="en-US" sz="2000" dirty="0">
              <a:solidFill>
                <a:schemeClr val="accent5">
                  <a:lumMod val="7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9111489A-01BE-4764-A652-2C55EEF295F4}"/>
              </a:ext>
            </a:extLst>
          </p:cNvPr>
          <p:cNvSpPr txBox="1"/>
          <p:nvPr/>
        </p:nvSpPr>
        <p:spPr>
          <a:xfrm>
            <a:off x="6996210" y="581966"/>
            <a:ext cx="1928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accent5">
                    <a:lumMod val="75000"/>
                  </a:schemeClr>
                </a:solidFill>
                <a:latin typeface="Abadi" panose="020B0604020202020204" pitchFamily="34" charset="0"/>
              </a:rPr>
              <a:t>Preliminaries</a:t>
            </a:r>
            <a:endParaRPr lang="ko-KR" altLang="en-US" sz="2000" dirty="0">
              <a:solidFill>
                <a:schemeClr val="accent5">
                  <a:lumMod val="75000"/>
                </a:schemeClr>
              </a:solidFill>
              <a:latin typeface="Abadi" panose="020B0604020202020204" pitchFamily="34" charset="0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AC1228A2-0120-453D-8FC3-9BD838387820}"/>
              </a:ext>
            </a:extLst>
          </p:cNvPr>
          <p:cNvSpPr txBox="1"/>
          <p:nvPr/>
        </p:nvSpPr>
        <p:spPr>
          <a:xfrm>
            <a:off x="9806147" y="571097"/>
            <a:ext cx="1928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accent6"/>
                </a:solidFill>
                <a:latin typeface="Abadi" panose="020B0604020202020204" pitchFamily="34" charset="0"/>
              </a:rPr>
              <a:t>Our study</a:t>
            </a:r>
            <a:endParaRPr lang="ko-KR" altLang="en-US" sz="2000" dirty="0">
              <a:solidFill>
                <a:schemeClr val="accent6"/>
              </a:solidFill>
              <a:latin typeface="Abadi" panose="020B0604020202020204" pitchFamily="34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672C7088-2F3F-4554-AB7C-ACAD74542DB6}"/>
              </a:ext>
            </a:extLst>
          </p:cNvPr>
          <p:cNvSpPr txBox="1"/>
          <p:nvPr/>
        </p:nvSpPr>
        <p:spPr>
          <a:xfrm>
            <a:off x="4619487" y="571097"/>
            <a:ext cx="1928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accent5">
                    <a:lumMod val="75000"/>
                  </a:schemeClr>
                </a:solidFill>
                <a:latin typeface="Abadi" panose="020B0604020202020204" pitchFamily="34" charset="0"/>
              </a:rPr>
              <a:t>Introduction</a:t>
            </a:r>
            <a:endParaRPr lang="ko-KR" altLang="en-US" sz="2000" dirty="0">
              <a:solidFill>
                <a:schemeClr val="accent5">
                  <a:lumMod val="75000"/>
                </a:schemeClr>
              </a:solidFill>
              <a:latin typeface="Abadi" panose="020B0604020202020204" pitchFamily="34" charset="0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53490048-7C4E-4059-829D-F37558ED2E50}"/>
              </a:ext>
            </a:extLst>
          </p:cNvPr>
          <p:cNvSpPr txBox="1"/>
          <p:nvPr/>
        </p:nvSpPr>
        <p:spPr>
          <a:xfrm>
            <a:off x="12704515" y="571097"/>
            <a:ext cx="10006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accent5">
                    <a:lumMod val="75000"/>
                  </a:schemeClr>
                </a:solidFill>
                <a:latin typeface="Abadi" panose="020B0604020202020204" pitchFamily="34" charset="0"/>
              </a:rPr>
              <a:t>Result</a:t>
            </a:r>
            <a:endParaRPr lang="ko-KR" altLang="en-US" sz="2000" dirty="0">
              <a:solidFill>
                <a:schemeClr val="accent5">
                  <a:lumMod val="75000"/>
                </a:schemeClr>
              </a:solidFill>
              <a:latin typeface="Abadi" panose="020B0604020202020204" pitchFamily="34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2B6FCDF-618D-4FEE-BEE7-4952A0D29E99}"/>
              </a:ext>
            </a:extLst>
          </p:cNvPr>
          <p:cNvSpPr/>
          <p:nvPr/>
        </p:nvSpPr>
        <p:spPr>
          <a:xfrm>
            <a:off x="1120126" y="3481297"/>
            <a:ext cx="7217803" cy="3719603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6">
                <a:lumMod val="40000"/>
                <a:lumOff val="6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9351D38-B924-41F5-BF09-5D807A1F4306}"/>
              </a:ext>
            </a:extLst>
          </p:cNvPr>
          <p:cNvSpPr txBox="1"/>
          <p:nvPr/>
        </p:nvSpPr>
        <p:spPr>
          <a:xfrm>
            <a:off x="12528709" y="2375924"/>
            <a:ext cx="3203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4FFF4DD-0521-4099-96A7-DC1D8D483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altLang="ko-KR" smtClean="0"/>
              <a:pPr/>
              <a:t>13</a:t>
            </a:fld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2E15193-53E5-4349-B89A-AA25FF2309F9}"/>
              </a:ext>
            </a:extLst>
          </p:cNvPr>
          <p:cNvSpPr txBox="1"/>
          <p:nvPr/>
        </p:nvSpPr>
        <p:spPr>
          <a:xfrm>
            <a:off x="340210" y="1551475"/>
            <a:ext cx="136805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atin typeface="Amasis MT Pro Medium" panose="02040604050005020304" pitchFamily="18" charset="0"/>
                <a:cs typeface="Cascadia Code SemiBold" panose="020B0609020000020004" pitchFamily="49" charset="0"/>
              </a:rPr>
              <a:t>Inference of the effects</a:t>
            </a:r>
            <a:endParaRPr lang="ko-KR" altLang="en-US" sz="3200" dirty="0">
              <a:latin typeface="Amasis MT Pro Medium" panose="02040604050005020304" pitchFamily="18" charset="0"/>
              <a:cs typeface="Cascadia Code SemiBold" panose="020B06090200000200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2254460-AB85-4024-B234-24BB2D3730FE}"/>
              </a:ext>
            </a:extLst>
          </p:cNvPr>
          <p:cNvSpPr/>
          <p:nvPr/>
        </p:nvSpPr>
        <p:spPr>
          <a:xfrm>
            <a:off x="342128" y="2555393"/>
            <a:ext cx="17602199" cy="7116734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DE4C3BC9-D7A4-4685-B51B-D110EE8D0FE4}"/>
              </a:ext>
            </a:extLst>
          </p:cNvPr>
          <p:cNvSpPr/>
          <p:nvPr/>
        </p:nvSpPr>
        <p:spPr>
          <a:xfrm>
            <a:off x="758085" y="3144573"/>
            <a:ext cx="6438209" cy="557747"/>
          </a:xfrm>
          <a:prstGeom prst="roundRect">
            <a:avLst>
              <a:gd name="adj" fmla="val 45596"/>
            </a:avLst>
          </a:prstGeom>
          <a:solidFill>
            <a:schemeClr val="bg1"/>
          </a:solidFill>
          <a:ln w="38100">
            <a:solidFill>
              <a:srgbClr val="A7D5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39F406E-20C7-4EB9-B0C8-E1DCD0C5C3A4}"/>
              </a:ext>
            </a:extLst>
          </p:cNvPr>
          <p:cNvSpPr txBox="1"/>
          <p:nvPr/>
        </p:nvSpPr>
        <p:spPr>
          <a:xfrm>
            <a:off x="2089933" y="3223572"/>
            <a:ext cx="74602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Inference of Total effect and Direct effect</a:t>
            </a:r>
            <a:endParaRPr lang="ko-KR" altLang="en-US" sz="2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1B292BF-1C98-4167-BB28-3E74EBAEE03A}"/>
              </a:ext>
            </a:extLst>
          </p:cNvPr>
          <p:cNvSpPr txBox="1"/>
          <p:nvPr/>
        </p:nvSpPr>
        <p:spPr>
          <a:xfrm>
            <a:off x="865793" y="3199282"/>
            <a:ext cx="22323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>
                    <a:lumMod val="6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Step </a:t>
            </a:r>
            <a:r>
              <a:rPr lang="en-US" altLang="ko-KR" sz="2000" b="1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01</a:t>
            </a:r>
            <a:endParaRPr lang="ko-KR" altLang="en-US" b="1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3DB74984-9AE1-4529-A3B2-830E61C6DB76}"/>
              </a:ext>
            </a:extLst>
          </p:cNvPr>
          <p:cNvSpPr/>
          <p:nvPr/>
        </p:nvSpPr>
        <p:spPr>
          <a:xfrm>
            <a:off x="9726824" y="3478737"/>
            <a:ext cx="7217803" cy="3722163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6">
                <a:lumMod val="40000"/>
                <a:lumOff val="6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9432421-91C3-4D73-A11C-167B04F4C76A}"/>
                  </a:ext>
                </a:extLst>
              </p:cNvPr>
              <p:cNvSpPr txBox="1"/>
              <p:nvPr/>
            </p:nvSpPr>
            <p:spPr>
              <a:xfrm>
                <a:off x="1447799" y="4229109"/>
                <a:ext cx="6890129" cy="48772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altLang="ko-KR" sz="1800" dirty="0">
                    <a:solidFill>
                      <a:srgbClr val="000000"/>
                    </a:solidFill>
                    <a:effectLst/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ko-KR" altLang="ko-KR" sz="180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x-none" altLang="ko-KR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1−</m:t>
                        </m:r>
                        <m:r>
                          <a:rPr lang="x-none" altLang="ko-KR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𝛼</m:t>
                        </m:r>
                      </m:e>
                    </m:d>
                    <m:r>
                      <a:rPr lang="x-none" altLang="ko-KR" sz="18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100% </m:t>
                    </m:r>
                  </m:oMath>
                </a14:m>
                <a:r>
                  <a:rPr lang="x-none" altLang="ko-KR" sz="1800" i="1" dirty="0">
                    <a:solidFill>
                      <a:srgbClr val="000000"/>
                    </a:solidFill>
                    <a:effectLst/>
                    <a:latin typeface="Palatino Linotype" panose="02040502050505030304" pitchFamily="18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CI for the total effect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x-none" altLang="ko-KR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𝑐</m:t>
                        </m:r>
                      </m:e>
                      <m:sub>
                        <m:r>
                          <a:rPr lang="x-none" altLang="ko-KR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x-none" altLang="ko-KR" sz="1800" i="1" dirty="0">
                    <a:solidFill>
                      <a:srgbClr val="000000"/>
                    </a:solidFill>
                    <a:effectLst/>
                    <a:latin typeface="Palatino Linotype" panose="02040502050505030304" pitchFamily="18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:</a:t>
                </a:r>
                <a:r>
                  <a:rPr lang="x-none" altLang="ko-KR" sz="1800" dirty="0">
                    <a:solidFill>
                      <a:srgbClr val="000000"/>
                    </a:solidFill>
                    <a:effectLst/>
                    <a:latin typeface="Palatino Linotype" panose="02040502050505030304" pitchFamily="18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x-none" altLang="ko-KR" sz="1800" i="1" dirty="0">
                    <a:solidFill>
                      <a:srgbClr val="000000"/>
                    </a:solidFill>
                    <a:effectLst/>
                    <a:latin typeface="Palatino Linotype" panose="02040502050505030304" pitchFamily="18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x-none" altLang="ko-KR" sz="18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𝑐</m:t>
                    </m:r>
                    <m:r>
                      <a:rPr lang="x-none" altLang="ko-KR" sz="18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±</m:t>
                    </m:r>
                    <m:sSub>
                      <m:sSubPr>
                        <m:ctrlPr>
                          <a:rPr lang="ko-KR" altLang="ko-KR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x-none" altLang="ko-KR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𝑧</m:t>
                        </m:r>
                      </m:e>
                      <m:sub>
                        <m:f>
                          <m:fPr>
                            <m:ctrlPr>
                              <a:rPr lang="ko-KR" altLang="ko-KR" sz="18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x-none" altLang="ko-KR" sz="18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𝛼</m:t>
                            </m:r>
                          </m:num>
                          <m:den>
                            <m:r>
                              <a:rPr lang="x-none" altLang="ko-KR" sz="18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2</m:t>
                            </m:r>
                          </m:den>
                        </m:f>
                      </m:sub>
                    </m:sSub>
                    <m:r>
                      <a:rPr lang="x-none" altLang="ko-KR" sz="18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∙</m:t>
                    </m:r>
                    <m:r>
                      <a:rPr lang="x-none" altLang="ko-KR" sz="18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𝑠𝑒</m:t>
                    </m:r>
                    <m:d>
                      <m:dPr>
                        <m:ctrlPr>
                          <a:rPr lang="ko-KR" altLang="ko-KR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x-none" altLang="ko-KR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𝑐</m:t>
                        </m:r>
                      </m:e>
                    </m:d>
                  </m:oMath>
                </a14:m>
                <a:endParaRPr lang="ko-KR" altLang="ko-KR" sz="1800" dirty="0">
                  <a:solidFill>
                    <a:srgbClr val="000000"/>
                  </a:solidFill>
                  <a:effectLst/>
                  <a:latin typeface="Palatino Linotype" panose="02040502050505030304" pitchFamily="18" charset="0"/>
                  <a:ea typeface="SimSun" panose="02010600030101010101" pitchFamily="2" charset="-122"/>
                  <a:cs typeface="Times New Roman" panose="02020603050405020304" pitchFamily="18" charset="0"/>
                </a:endParaRPr>
              </a:p>
              <a:p>
                <a:endParaRPr lang="en-US" altLang="ko-KR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x-none" altLang="ko-KR" sz="1800" i="1" smtClean="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𝑠𝑒</m:t>
                      </m:r>
                      <m:d>
                        <m:dPr>
                          <m:ctrlPr>
                            <a:rPr lang="ko-KR" altLang="ko-KR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x-none" altLang="ko-KR" sz="18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𝑐</m:t>
                          </m:r>
                        </m:e>
                      </m:d>
                      <m:r>
                        <a:rPr lang="x-none" altLang="ko-KR" sz="1800" i="1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x-none" altLang="ko-KR" sz="1800" i="1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𝑠𝑒</m:t>
                      </m:r>
                      <m:d>
                        <m:dPr>
                          <m:ctrlPr>
                            <a:rPr lang="ko-KR" altLang="ko-KR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x-none" altLang="ko-KR" sz="18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𝑐</m:t>
                          </m:r>
                          <m:r>
                            <a:rPr lang="x-none" altLang="ko-KR" sz="18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′</m:t>
                          </m:r>
                        </m:e>
                      </m:d>
                      <m:r>
                        <a:rPr lang="x-none" altLang="ko-KR" sz="1800" i="1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ko-KR" altLang="ko-KR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x-none" altLang="ko-KR" sz="18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𝑆𝐷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ko-KR" altLang="ko-KR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x-none" altLang="ko-KR" sz="1800" i="1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altLang="ko-KR" dirty="0"/>
              </a:p>
              <a:p>
                <a:endParaRPr lang="en-US" altLang="ko-KR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𝑍</m:t>
                      </m:r>
                      <m:r>
                        <a:rPr lang="en-US" altLang="ko-KR" b="0" i="1" smtClean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ko-KR" altLang="ko-KR" i="1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x-none" altLang="ko-KR" sz="18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𝑐</m:t>
                          </m:r>
                        </m:num>
                        <m:den>
                          <m:r>
                            <a:rPr lang="x-none" altLang="ko-KR" sz="18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𝑠𝑒</m:t>
                          </m:r>
                          <m:d>
                            <m:dPr>
                              <m:ctrlPr>
                                <a:rPr lang="ko-KR" altLang="ko-KR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x-none" altLang="ko-KR" sz="1800" i="1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𝑐</m:t>
                              </m:r>
                            </m:e>
                          </m:d>
                        </m:den>
                      </m:f>
                      <m:r>
                        <a:rPr lang="x-none" altLang="ko-KR" sz="1800" i="1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 ~</m:t>
                      </m:r>
                      <m:r>
                        <a:rPr lang="x-none" altLang="ko-KR" sz="1800" i="1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𝑁</m:t>
                      </m:r>
                      <m:d>
                        <m:dPr>
                          <m:ctrlPr>
                            <a:rPr lang="ko-KR" altLang="ko-KR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x-none" altLang="ko-KR" sz="18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0,1</m:t>
                          </m:r>
                        </m:e>
                      </m:d>
                    </m:oMath>
                  </m:oMathPara>
                </a14:m>
                <a:endParaRPr lang="en-US" altLang="ko-KR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ko-KR" altLang="ko-KR" i="1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altLang="ko-KR" sz="18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sz="1800" i="1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: </m:t>
                      </m:r>
                      <m:sSub>
                        <m:sSubPr>
                          <m:ctrlPr>
                            <a:rPr lang="ko-KR" altLang="ko-KR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x-none" altLang="ko-KR" sz="18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x-none" altLang="ko-KR" sz="18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𝑇</m:t>
                          </m:r>
                        </m:sub>
                      </m:sSub>
                      <m:r>
                        <a:rPr lang="x-none" altLang="ko-KR" sz="1800" i="1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=0 </m:t>
                      </m:r>
                      <m:r>
                        <a:rPr lang="x-none" altLang="ko-KR" sz="1800" i="1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𝑣</m:t>
                      </m:r>
                      <m:r>
                        <a:rPr lang="x-none" altLang="ko-KR" sz="1800" i="1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.</m:t>
                      </m:r>
                      <m:r>
                        <a:rPr lang="x-none" altLang="ko-KR" sz="1800" i="1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𝑠</m:t>
                      </m:r>
                      <m:r>
                        <a:rPr lang="x-none" altLang="ko-KR" sz="1800" i="1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. </m:t>
                      </m:r>
                      <m:sSub>
                        <m:sSubPr>
                          <m:ctrlPr>
                            <a:rPr lang="ko-KR" altLang="ko-KR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altLang="ko-KR" sz="18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1800" i="1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: </m:t>
                      </m:r>
                      <m:sSub>
                        <m:sSubPr>
                          <m:ctrlPr>
                            <a:rPr lang="ko-KR" altLang="ko-KR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x-none" altLang="ko-KR" sz="18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x-none" altLang="ko-KR" sz="18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𝑇</m:t>
                          </m:r>
                        </m:sub>
                      </m:sSub>
                      <m:r>
                        <a:rPr lang="x-none" altLang="ko-KR" sz="1800" i="1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≠0</m:t>
                      </m:r>
                    </m:oMath>
                  </m:oMathPara>
                </a14:m>
                <a:endParaRPr lang="ko-KR" altLang="en-US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x-none" altLang="ko-KR" sz="1800" i="1" smtClean="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𝐶𝑆𝐷</m:t>
                      </m:r>
                      <m:r>
                        <a:rPr lang="x-none" altLang="ko-KR" sz="1800" i="1" smtClean="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ko-KR" altLang="ko-KR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ko-KR" altLang="ko-KR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x-none" altLang="ko-KR" sz="1800" i="1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x-none" altLang="ko-KR" sz="1800" i="1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  <m:r>
                                <a:rPr lang="x-none" altLang="ko-KR" sz="1800" i="1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den>
                          </m:f>
                          <m:nary>
                            <m:naryPr>
                              <m:chr m:val="∑"/>
                              <m:limLoc m:val="subSup"/>
                              <m:ctrlPr>
                                <a:rPr lang="ko-KR" altLang="ko-KR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x-none" altLang="ko-KR" sz="1800" i="1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h</m:t>
                              </m:r>
                              <m:r>
                                <a:rPr lang="x-none" altLang="ko-KR" sz="1800" i="1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x-none" altLang="ko-KR" sz="1800" i="1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ko-KR" altLang="ko-KR" i="1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ko-KR" altLang="ko-KR" i="1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ko-KR" altLang="ko-KR" i="1">
                                              <a:effectLst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x-none" altLang="ko-KR" sz="1800" i="1">
                                              <a:effectLst/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𝑋</m:t>
                                          </m:r>
                                        </m:e>
                                        <m:sub>
                                          <m:r>
                                            <a:rPr lang="x-none" altLang="ko-KR" sz="1800" i="1">
                                              <a:effectLst/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𝑖h</m:t>
                                          </m:r>
                                        </m:sub>
                                      </m:sSub>
                                      <m:r>
                                        <a:rPr lang="x-none" altLang="ko-KR" sz="1800" i="1"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̅"/>
                                          <m:ctrlPr>
                                            <a:rPr lang="ko-KR" altLang="ko-KR" i="1">
                                              <a:effectLst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x-none" altLang="ko-KR" sz="1800" i="1">
                                              <a:effectLst/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𝑋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  <m:sup>
                                  <m:r>
                                    <a:rPr lang="x-none" altLang="ko-KR" sz="1800" i="1"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rad>
                      <m:r>
                        <a:rPr lang="en-US" altLang="ko-KR" sz="1800" b="0" i="1" smtClean="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 , </m:t>
                      </m:r>
                      <m:r>
                        <a:rPr lang="x-none" altLang="ko-KR" sz="1800" i="1" smtClean="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𝐹𝑆𝐷</m:t>
                      </m:r>
                      <m:r>
                        <a:rPr lang="x-none" altLang="ko-KR" sz="1800" i="1" smtClean="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ko-KR" altLang="ko-KR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ko-KR" altLang="ko-KR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x-none" altLang="ko-KR" sz="1800" i="1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x-none" altLang="ko-KR" sz="1800" i="1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  <m:r>
                                <a:rPr lang="x-none" altLang="ko-KR" sz="1800" i="1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den>
                          </m:f>
                          <m:nary>
                            <m:naryPr>
                              <m:chr m:val="∑"/>
                              <m:limLoc m:val="subSup"/>
                              <m:ctrlPr>
                                <a:rPr lang="ko-KR" altLang="ko-KR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x-none" altLang="ko-KR" sz="1800" i="1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h</m:t>
                              </m:r>
                              <m:r>
                                <a:rPr lang="x-none" altLang="ko-KR" sz="1800" i="1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x-none" altLang="ko-KR" sz="1800" i="1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ko-KR" altLang="ko-KR" i="1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x-none" altLang="ko-KR" sz="1800" i="1"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𝑑</m:t>
                                  </m:r>
                                </m:e>
                                <m:sup>
                                  <m:r>
                                    <a:rPr lang="x-none" altLang="ko-KR" sz="1800" i="1"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ko-KR" altLang="ko-KR" i="1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ko-KR" altLang="ko-KR" i="1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̃"/>
                                          <m:ctrlPr>
                                            <a:rPr lang="ko-KR" altLang="ko-KR" i="1">
                                              <a:effectLst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x-none" altLang="ko-KR" sz="1800" i="1">
                                              <a:effectLst/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𝑋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x-none" altLang="ko-KR" sz="1800" i="1"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𝑖h</m:t>
                                      </m:r>
                                    </m:sub>
                                  </m:sSub>
                                  <m:r>
                                    <a:rPr lang="x-none" altLang="ko-KR" sz="1800" i="1"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ko-KR" altLang="ko-KR" i="1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acc>
                                        <m:accPr>
                                          <m:chr m:val="̃"/>
                                          <m:ctrlPr>
                                            <a:rPr lang="ko-KR" altLang="ko-KR" i="1">
                                              <a:effectLst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x-none" altLang="ko-KR" sz="1800" i="1">
                                              <a:effectLst/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𝑋</m:t>
                                          </m:r>
                                        </m:e>
                                      </m:acc>
                                    </m:e>
                                  </m:acc>
                                </m:e>
                              </m:d>
                              <m:r>
                                <a:rPr lang="x-none" altLang="ko-KR" sz="1800" i="1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.</m:t>
                              </m:r>
                            </m:e>
                          </m:nary>
                        </m:e>
                      </m:rad>
                    </m:oMath>
                  </m:oMathPara>
                </a14:m>
                <a:endParaRPr lang="en-US" altLang="ko-KR" dirty="0"/>
              </a:p>
              <a:p>
                <a:pPr algn="r"/>
                <a:endParaRPr lang="en-US" altLang="ko-KR" dirty="0"/>
              </a:p>
              <a:p>
                <a:pPr algn="r"/>
                <a:r>
                  <a:rPr lang="en-US" altLang="ko-KR" i="1" dirty="0"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</a:rPr>
                  <a:t>CSD : Crisp Standard Deviation</a:t>
                </a:r>
              </a:p>
              <a:p>
                <a:pPr algn="r"/>
                <a:r>
                  <a:rPr lang="en-US" altLang="ko-KR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FSD : </a:t>
                </a:r>
                <a:r>
                  <a:rPr lang="en-US" altLang="ko-KR" i="1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Fuzzfied</a:t>
                </a:r>
                <a:r>
                  <a:rPr lang="en-US" altLang="ko-KR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Standard Deviation</a:t>
                </a:r>
                <a:endParaRPr lang="en-US" altLang="ko-KR" i="1" dirty="0">
                  <a:effectLst/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9432421-91C3-4D73-A11C-167B04F4C7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7799" y="4229109"/>
                <a:ext cx="6890129" cy="4877297"/>
              </a:xfrm>
              <a:prstGeom prst="rect">
                <a:avLst/>
              </a:prstGeom>
              <a:blipFill>
                <a:blip r:embed="rId6"/>
                <a:stretch>
                  <a:fillRect t="-625" r="-707" b="-1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D6B3B48-D55B-4621-92AF-3B632761189C}"/>
                  </a:ext>
                </a:extLst>
              </p:cNvPr>
              <p:cNvSpPr txBox="1"/>
              <p:nvPr/>
            </p:nvSpPr>
            <p:spPr>
              <a:xfrm>
                <a:off x="10103256" y="4172412"/>
                <a:ext cx="7152447" cy="27169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ko-KR" altLang="ko-KR" sz="180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x-none" altLang="ko-KR" sz="18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1−</m:t>
                        </m:r>
                        <m:r>
                          <a:rPr lang="x-none" altLang="ko-KR" sz="18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𝛼</m:t>
                        </m:r>
                      </m:e>
                    </m:d>
                    <m:r>
                      <a:rPr lang="x-none" altLang="ko-KR" sz="1800" i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100% </m:t>
                    </m:r>
                  </m:oMath>
                </a14:m>
                <a:r>
                  <a:rPr lang="x-none" altLang="ko-KR" sz="1800" i="1" dirty="0">
                    <a:effectLst/>
                    <a:latin typeface="Palatino Linotype" panose="02040502050505030304" pitchFamily="18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CI for the indirect effect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sz="18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x-none" altLang="ko-KR" sz="18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x-none" altLang="ko-KR" sz="18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𝑇</m:t>
                        </m:r>
                      </m:sub>
                    </m:sSub>
                    <m:sSub>
                      <m:sSubPr>
                        <m:ctrlPr>
                          <a:rPr lang="ko-KR" altLang="ko-KR" sz="18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x-none" altLang="ko-KR" sz="18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b>
                        <m:r>
                          <a:rPr lang="x-none" altLang="ko-KR" sz="18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𝑇</m:t>
                        </m:r>
                      </m:sub>
                    </m:sSub>
                    <m:r>
                      <a:rPr lang="x-none" altLang="ko-KR" sz="1800" i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 : </m:t>
                    </m:r>
                  </m:oMath>
                </a14:m>
                <a:r>
                  <a:rPr lang="x-none" altLang="ko-KR" sz="1800" i="1" dirty="0">
                    <a:effectLst/>
                    <a:latin typeface="Palatino Linotype" panose="02040502050505030304" pitchFamily="18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x-none" altLang="ko-KR" sz="1800" i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𝑎𝑏</m:t>
                    </m:r>
                    <m:r>
                      <a:rPr lang="x-none" altLang="ko-KR" sz="1800" i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±</m:t>
                    </m:r>
                    <m:sSub>
                      <m:sSubPr>
                        <m:ctrlPr>
                          <a:rPr lang="ko-KR" altLang="ko-KR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x-none" altLang="ko-KR" sz="18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𝑧</m:t>
                        </m:r>
                      </m:e>
                      <m:sub>
                        <m:f>
                          <m:fPr>
                            <m:ctrlPr>
                              <a:rPr lang="ko-KR" altLang="ko-KR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x-none" altLang="ko-KR" sz="1800" i="1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𝛼</m:t>
                            </m:r>
                          </m:num>
                          <m:den>
                            <m:r>
                              <a:rPr lang="x-none" altLang="ko-KR" sz="1800" i="1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2</m:t>
                            </m:r>
                          </m:den>
                        </m:f>
                      </m:sub>
                    </m:sSub>
                    <m:r>
                      <a:rPr lang="x-none" altLang="ko-KR" sz="1800" i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∙</m:t>
                    </m:r>
                    <m:r>
                      <a:rPr lang="x-none" altLang="ko-KR" sz="1800" i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𝑠𝑒</m:t>
                    </m:r>
                    <m:d>
                      <m:dPr>
                        <m:ctrlPr>
                          <a:rPr lang="ko-KR" altLang="ko-KR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x-none" altLang="ko-KR" sz="18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𝑎𝑏</m:t>
                        </m:r>
                      </m:e>
                    </m:d>
                    <m:sSub>
                      <m:sSubPr>
                        <m:ctrlPr>
                          <a:rPr lang="ko-KR" altLang="ko-KR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x-none" altLang="ko-KR" sz="18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x-none" altLang="ko-KR" sz="18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𝑇</m:t>
                        </m:r>
                      </m:sub>
                    </m:sSub>
                  </m:oMath>
                </a14:m>
                <a:endParaRPr lang="en-US" altLang="ko-KR" dirty="0"/>
              </a:p>
              <a:p>
                <a:endParaRPr lang="en-US" altLang="ko-KR" dirty="0"/>
              </a:p>
              <a:p>
                <a:pPr algn="ctr"/>
                <a14:m>
                  <m:oMath xmlns:m="http://schemas.openxmlformats.org/officeDocument/2006/math">
                    <m:r>
                      <a:rPr lang="x-none" altLang="ko-KR" sz="1800" i="1" smtClea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𝑠𝑒</m:t>
                    </m:r>
                    <m:d>
                      <m:dPr>
                        <m:ctrlPr>
                          <a:rPr lang="ko-KR" altLang="ko-KR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x-none" altLang="ko-KR" sz="18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𝑎𝑏</m:t>
                        </m:r>
                      </m:e>
                    </m:d>
                    <m:r>
                      <a:rPr lang="x-none" altLang="ko-KR" sz="1800" i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ko-KR" altLang="ko-KR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ko-KR" altLang="ko-KR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x-none" altLang="ko-KR" sz="1800" i="1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x-none" altLang="ko-KR" sz="1800" i="1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x-none" altLang="ko-KR" sz="18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𝑠</m:t>
                        </m:r>
                        <m:sSubSup>
                          <m:sSubSupPr>
                            <m:ctrlPr>
                              <a:rPr lang="ko-KR" altLang="ko-KR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x-none" altLang="ko-KR" sz="1800" i="1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x-none" altLang="ko-KR" sz="1800" i="1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𝑏</m:t>
                            </m:r>
                          </m:sub>
                          <m:sup>
                            <m:r>
                              <a:rPr lang="x-none" altLang="ko-KR" sz="1800" i="1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x-none" altLang="ko-KR" sz="18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ko-KR" altLang="ko-KR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x-none" altLang="ko-KR" sz="1800" i="1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x-none" altLang="ko-KR" sz="1800" i="1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x-none" altLang="ko-KR" sz="18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𝑠</m:t>
                        </m:r>
                        <m:sSubSup>
                          <m:sSubSupPr>
                            <m:ctrlPr>
                              <a:rPr lang="ko-KR" altLang="ko-KR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x-none" altLang="ko-KR" sz="1800" i="1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x-none" altLang="ko-KR" sz="1800" i="1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𝑎</m:t>
                            </m:r>
                          </m:sub>
                          <m:sup>
                            <m:r>
                              <a:rPr lang="x-none" altLang="ko-KR" sz="1800" i="1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x-none" altLang="ko-KR" sz="18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x-none" altLang="ko-KR" sz="18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𝑠</m:t>
                        </m:r>
                        <m:sSubSup>
                          <m:sSubSupPr>
                            <m:ctrlPr>
                              <a:rPr lang="ko-KR" altLang="ko-KR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x-none" altLang="ko-KR" sz="1800" i="1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x-none" altLang="ko-KR" sz="1800" i="1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𝑎</m:t>
                            </m:r>
                          </m:sub>
                          <m:sup>
                            <m:r>
                              <a:rPr lang="x-none" altLang="ko-KR" sz="1800" i="1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x-none" altLang="ko-KR" sz="18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𝑠</m:t>
                        </m:r>
                        <m:sSubSup>
                          <m:sSubSupPr>
                            <m:ctrlPr>
                              <a:rPr lang="ko-KR" altLang="ko-KR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x-none" altLang="ko-KR" sz="1800" i="1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x-none" altLang="ko-KR" sz="1800" i="1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𝑏</m:t>
                            </m:r>
                          </m:sub>
                          <m:sup>
                            <m:r>
                              <a:rPr lang="x-none" altLang="ko-KR" sz="1800" i="1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bSup>
                      </m:e>
                    </m:rad>
                  </m:oMath>
                </a14:m>
                <a:r>
                  <a:rPr lang="en-US" altLang="ko-KR" dirty="0"/>
                  <a:t>  (del</a:t>
                </a:r>
              </a:p>
              <a:p>
                <a:endParaRPr lang="en-US" altLang="ko-KR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x-none" altLang="ko-KR" sz="1800" i="1" smtClean="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𝑍</m:t>
                      </m:r>
                      <m:r>
                        <a:rPr lang="x-none" altLang="ko-KR" sz="1800" i="1" smtClean="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ko-KR" altLang="ko-KR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x-none" altLang="ko-KR" sz="18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𝑎𝑏</m:t>
                          </m:r>
                        </m:num>
                        <m:den>
                          <m:r>
                            <a:rPr lang="x-none" altLang="ko-KR" sz="18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𝑠𝑒</m:t>
                          </m:r>
                          <m:d>
                            <m:dPr>
                              <m:ctrlPr>
                                <a:rPr lang="ko-KR" altLang="ko-KR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x-none" altLang="ko-KR" sz="1800" i="1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𝑎𝑏</m:t>
                              </m:r>
                            </m:e>
                          </m:d>
                        </m:den>
                      </m:f>
                      <m:r>
                        <a:rPr lang="x-none" altLang="ko-KR" sz="1800" i="1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~</m:t>
                      </m:r>
                      <m:r>
                        <a:rPr lang="x-none" altLang="ko-KR" sz="1800" i="1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𝑁</m:t>
                      </m:r>
                      <m:d>
                        <m:dPr>
                          <m:ctrlPr>
                            <a:rPr lang="ko-KR" altLang="ko-KR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x-none" altLang="ko-KR" sz="18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0,1</m:t>
                          </m:r>
                        </m:e>
                      </m:d>
                    </m:oMath>
                  </m:oMathPara>
                </a14:m>
                <a:endParaRPr lang="en-US" altLang="ko-KR" dirty="0"/>
              </a:p>
              <a:p>
                <a:endParaRPr lang="en-US" altLang="ko-KR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ko-KR" altLang="ko-KR" i="1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altLang="ko-KR" sz="18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sz="1800" i="1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: </m:t>
                      </m:r>
                      <m:sSub>
                        <m:sSubPr>
                          <m:ctrlPr>
                            <a:rPr lang="ko-KR" altLang="ko-KR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x-none" altLang="ko-KR" sz="18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x-none" altLang="ko-KR" sz="18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𝑇</m:t>
                          </m:r>
                        </m:sub>
                      </m:sSub>
                      <m:sSub>
                        <m:sSubPr>
                          <m:ctrlPr>
                            <a:rPr lang="ko-KR" altLang="ko-KR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x-none" altLang="ko-KR" sz="18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x-none" altLang="ko-KR" sz="18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𝑇</m:t>
                          </m:r>
                        </m:sub>
                      </m:sSub>
                      <m:r>
                        <a:rPr lang="x-none" altLang="ko-KR" sz="1800" i="1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=0 </m:t>
                      </m:r>
                      <m:r>
                        <a:rPr lang="x-none" altLang="ko-KR" sz="1800" i="1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𝑣</m:t>
                      </m:r>
                      <m:r>
                        <a:rPr lang="x-none" altLang="ko-KR" sz="1800" i="1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.</m:t>
                      </m:r>
                      <m:r>
                        <a:rPr lang="x-none" altLang="ko-KR" sz="1800" i="1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𝑠</m:t>
                      </m:r>
                      <m:r>
                        <a:rPr lang="x-none" altLang="ko-KR" sz="1800" i="1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. </m:t>
                      </m:r>
                      <m:sSub>
                        <m:sSubPr>
                          <m:ctrlPr>
                            <a:rPr lang="ko-KR" altLang="ko-KR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altLang="ko-KR" sz="18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1800" i="1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: </m:t>
                      </m:r>
                      <m:sSub>
                        <m:sSubPr>
                          <m:ctrlPr>
                            <a:rPr lang="ko-KR" altLang="ko-KR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x-none" altLang="ko-KR" sz="18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x-none" altLang="ko-KR" sz="18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𝑇</m:t>
                          </m:r>
                        </m:sub>
                      </m:sSub>
                      <m:sSub>
                        <m:sSubPr>
                          <m:ctrlPr>
                            <a:rPr lang="ko-KR" altLang="ko-KR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x-none" altLang="ko-KR" sz="18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x-none" altLang="ko-KR" sz="18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𝑇</m:t>
                          </m:r>
                        </m:sub>
                      </m:sSub>
                      <m:r>
                        <a:rPr lang="x-none" altLang="ko-KR" sz="1800" i="1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≠0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D6B3B48-D55B-4621-92AF-3B63276118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03256" y="4172412"/>
                <a:ext cx="7152447" cy="2716962"/>
              </a:xfrm>
              <a:prstGeom prst="rect">
                <a:avLst/>
              </a:prstGeom>
              <a:blipFill>
                <a:blip r:embed="rId7"/>
                <a:stretch>
                  <a:fillRect t="-8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DC8FF8A8-3E52-4125-8E0C-3E7312403E83}"/>
              </a:ext>
            </a:extLst>
          </p:cNvPr>
          <p:cNvSpPr/>
          <p:nvPr/>
        </p:nvSpPr>
        <p:spPr>
          <a:xfrm>
            <a:off x="9350099" y="3135274"/>
            <a:ext cx="6490010" cy="557747"/>
          </a:xfrm>
          <a:prstGeom prst="roundRect">
            <a:avLst>
              <a:gd name="adj" fmla="val 45596"/>
            </a:avLst>
          </a:prstGeom>
          <a:solidFill>
            <a:schemeClr val="bg1"/>
          </a:solidFill>
          <a:ln w="38100">
            <a:solidFill>
              <a:srgbClr val="A7D5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2104C01-74ED-4B7E-8CFC-F10A963A5FAD}"/>
              </a:ext>
            </a:extLst>
          </p:cNvPr>
          <p:cNvSpPr txBox="1"/>
          <p:nvPr/>
        </p:nvSpPr>
        <p:spPr>
          <a:xfrm>
            <a:off x="9474002" y="3229440"/>
            <a:ext cx="22323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>
                    <a:lumMod val="6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Step </a:t>
            </a:r>
            <a:r>
              <a:rPr lang="en-US" altLang="ko-KR" sz="2000" b="1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02</a:t>
            </a:r>
            <a:endParaRPr lang="ko-KR" altLang="en-US" b="1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4290EA7-63C7-4982-B7B1-4FB22C226B54}"/>
              </a:ext>
            </a:extLst>
          </p:cNvPr>
          <p:cNvSpPr txBox="1"/>
          <p:nvPr/>
        </p:nvSpPr>
        <p:spPr>
          <a:xfrm>
            <a:off x="10572423" y="3223509"/>
            <a:ext cx="52183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Inference of Indirect effect</a:t>
            </a:r>
            <a:endParaRPr lang="ko-KR" altLang="en-US" sz="2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289869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1001">
            <a:extLst>
              <a:ext uri="{FF2B5EF4-FFF2-40B4-BE49-F238E27FC236}">
                <a16:creationId xmlns:a16="http://schemas.microsoft.com/office/drawing/2014/main" id="{3C61143E-ECA9-402E-BDB0-E311D764EBD5}"/>
              </a:ext>
            </a:extLst>
          </p:cNvPr>
          <p:cNvGrpSpPr/>
          <p:nvPr/>
        </p:nvGrpSpPr>
        <p:grpSpPr>
          <a:xfrm>
            <a:off x="11362174" y="3030208"/>
            <a:ext cx="9153525" cy="8517091"/>
            <a:chOff x="11362174" y="3030208"/>
            <a:chExt cx="9153525" cy="8517091"/>
          </a:xfrm>
        </p:grpSpPr>
        <p:pic>
          <p:nvPicPr>
            <p:cNvPr id="60" name="Object 2">
              <a:extLst>
                <a:ext uri="{FF2B5EF4-FFF2-40B4-BE49-F238E27FC236}">
                  <a16:creationId xmlns:a16="http://schemas.microsoft.com/office/drawing/2014/main" id="{D1953C62-2C05-490B-9896-6F3671DBC8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760000">
              <a:off x="11362174" y="3030208"/>
              <a:ext cx="9153525" cy="8517091"/>
            </a:xfrm>
            <a:prstGeom prst="rect">
              <a:avLst/>
            </a:prstGeom>
          </p:spPr>
        </p:pic>
      </p:grpSp>
      <p:grpSp>
        <p:nvGrpSpPr>
          <p:cNvPr id="61" name="그룹 1002">
            <a:extLst>
              <a:ext uri="{FF2B5EF4-FFF2-40B4-BE49-F238E27FC236}">
                <a16:creationId xmlns:a16="http://schemas.microsoft.com/office/drawing/2014/main" id="{1274BE4C-5EC9-49D0-9426-FFF5E169F0F5}"/>
              </a:ext>
            </a:extLst>
          </p:cNvPr>
          <p:cNvGrpSpPr/>
          <p:nvPr/>
        </p:nvGrpSpPr>
        <p:grpSpPr>
          <a:xfrm>
            <a:off x="-1213295" y="3771900"/>
            <a:ext cx="9351981" cy="7383397"/>
            <a:chOff x="-1617968" y="4489181"/>
            <a:chExt cx="9351981" cy="7383397"/>
          </a:xfrm>
        </p:grpSpPr>
        <p:pic>
          <p:nvPicPr>
            <p:cNvPr id="62" name="Object 5">
              <a:extLst>
                <a:ext uri="{FF2B5EF4-FFF2-40B4-BE49-F238E27FC236}">
                  <a16:creationId xmlns:a16="http://schemas.microsoft.com/office/drawing/2014/main" id="{96BE780D-C61A-4D52-95F8-098788C670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2580000">
              <a:off x="-1617968" y="4489181"/>
              <a:ext cx="9351981" cy="7383397"/>
            </a:xfrm>
            <a:prstGeom prst="rect">
              <a:avLst/>
            </a:prstGeom>
          </p:spPr>
        </p:pic>
      </p:grp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99A0E659-A631-43D5-858D-BFE16DAF93A1}"/>
              </a:ext>
            </a:extLst>
          </p:cNvPr>
          <p:cNvSpPr/>
          <p:nvPr/>
        </p:nvSpPr>
        <p:spPr>
          <a:xfrm rot="10800000" flipV="1">
            <a:off x="9659322" y="5040323"/>
            <a:ext cx="7247370" cy="1757297"/>
          </a:xfrm>
          <a:prstGeom prst="rect">
            <a:avLst/>
          </a:prstGeom>
          <a:solidFill>
            <a:schemeClr val="bg1"/>
          </a:solidFill>
          <a:ln w="28575"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0414C42E-D9B4-478E-A30D-68A0856DC25A}"/>
              </a:ext>
            </a:extLst>
          </p:cNvPr>
          <p:cNvSpPr/>
          <p:nvPr/>
        </p:nvSpPr>
        <p:spPr>
          <a:xfrm rot="10800000" flipV="1">
            <a:off x="1554827" y="5060945"/>
            <a:ext cx="7296282" cy="1757297"/>
          </a:xfrm>
          <a:prstGeom prst="rect">
            <a:avLst/>
          </a:prstGeom>
          <a:solidFill>
            <a:schemeClr val="bg1"/>
          </a:solidFill>
          <a:ln w="28575"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16" name="Object 1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030200" y="2435004"/>
            <a:ext cx="1614035" cy="73198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9351D38-B924-41F5-BF09-5D807A1F4306}"/>
              </a:ext>
            </a:extLst>
          </p:cNvPr>
          <p:cNvSpPr txBox="1"/>
          <p:nvPr/>
        </p:nvSpPr>
        <p:spPr>
          <a:xfrm>
            <a:off x="13030200" y="2435004"/>
            <a:ext cx="3203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898D9B5F-F25C-48F8-9263-57BA2A22211A}"/>
              </a:ext>
            </a:extLst>
          </p:cNvPr>
          <p:cNvSpPr/>
          <p:nvPr/>
        </p:nvSpPr>
        <p:spPr>
          <a:xfrm>
            <a:off x="342128" y="2555393"/>
            <a:ext cx="17602199" cy="7116734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2FED3B7-61D4-4CCB-8BDD-097C93B9C2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altLang="ko-KR" smtClean="0"/>
              <a:pPr/>
              <a:t>14</a:t>
            </a:fld>
            <a:endParaRPr lang="en-US" dirty="0"/>
          </a:p>
        </p:txBody>
      </p:sp>
      <p:grpSp>
        <p:nvGrpSpPr>
          <p:cNvPr id="91" name="그룹 1003">
            <a:extLst>
              <a:ext uri="{FF2B5EF4-FFF2-40B4-BE49-F238E27FC236}">
                <a16:creationId xmlns:a16="http://schemas.microsoft.com/office/drawing/2014/main" id="{0654588F-3017-40B0-8D75-0CB8CFC18159}"/>
              </a:ext>
            </a:extLst>
          </p:cNvPr>
          <p:cNvGrpSpPr/>
          <p:nvPr/>
        </p:nvGrpSpPr>
        <p:grpSpPr>
          <a:xfrm>
            <a:off x="-4390078" y="2770548"/>
            <a:ext cx="21596931" cy="1187860"/>
            <a:chOff x="6592262" y="-29255598"/>
            <a:chExt cx="10912762" cy="6405048"/>
          </a:xfrm>
        </p:grpSpPr>
        <p:pic>
          <p:nvPicPr>
            <p:cNvPr id="92" name="Object 15">
              <a:extLst>
                <a:ext uri="{FF2B5EF4-FFF2-40B4-BE49-F238E27FC236}">
                  <a16:creationId xmlns:a16="http://schemas.microsoft.com/office/drawing/2014/main" id="{757527CB-9743-4EC5-AB13-3DA9D52BC32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592262" y="-29255598"/>
              <a:ext cx="10912762" cy="6405048"/>
            </a:xfrm>
            <a:prstGeom prst="rect">
              <a:avLst/>
            </a:prstGeom>
          </p:spPr>
        </p:pic>
        <p:pic>
          <p:nvPicPr>
            <p:cNvPr id="94" name="Object 16">
              <a:extLst>
                <a:ext uri="{FF2B5EF4-FFF2-40B4-BE49-F238E27FC236}">
                  <a16:creationId xmlns:a16="http://schemas.microsoft.com/office/drawing/2014/main" id="{4F5E0630-5216-4989-91C1-0B5D94ED28A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254251" y="-27804042"/>
              <a:ext cx="5456381" cy="3202524"/>
            </a:xfrm>
            <a:prstGeom prst="rect">
              <a:avLst/>
            </a:prstGeom>
          </p:spPr>
        </p:pic>
      </p:grpSp>
      <p:sp>
        <p:nvSpPr>
          <p:cNvPr id="95" name="TextBox 94">
            <a:extLst>
              <a:ext uri="{FF2B5EF4-FFF2-40B4-BE49-F238E27FC236}">
                <a16:creationId xmlns:a16="http://schemas.microsoft.com/office/drawing/2014/main" id="{4819B9E2-EC99-4740-B673-34161859F3AD}"/>
              </a:ext>
            </a:extLst>
          </p:cNvPr>
          <p:cNvSpPr txBox="1"/>
          <p:nvPr/>
        </p:nvSpPr>
        <p:spPr>
          <a:xfrm>
            <a:off x="1081147" y="3105682"/>
            <a:ext cx="110180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Amasis MT Pro Medium" panose="02040604050005020304" pitchFamily="18" charset="0"/>
                <a:cs typeface="Cascadia Code SemiBold" panose="020B0609020000020004" pitchFamily="49" charset="0"/>
              </a:rPr>
              <a:t>Climate condition data in </a:t>
            </a:r>
            <a:r>
              <a:rPr lang="en-US" altLang="ko-KR" sz="2400" dirty="0" err="1">
                <a:solidFill>
                  <a:schemeClr val="bg1"/>
                </a:solidFill>
                <a:latin typeface="Amasis MT Pro Medium" panose="02040604050005020304" pitchFamily="18" charset="0"/>
                <a:cs typeface="Cascadia Code SemiBold" panose="020B0609020000020004" pitchFamily="49" charset="0"/>
              </a:rPr>
              <a:t>Dangjin</a:t>
            </a:r>
            <a:r>
              <a:rPr lang="en-US" altLang="ko-KR" sz="2400" dirty="0">
                <a:solidFill>
                  <a:schemeClr val="bg1"/>
                </a:solidFill>
                <a:latin typeface="Amasis MT Pro Medium" panose="02040604050005020304" pitchFamily="18" charset="0"/>
                <a:cs typeface="Cascadia Code SemiBold" panose="020B0609020000020004" pitchFamily="49" charset="0"/>
              </a:rPr>
              <a:t>, Korea</a:t>
            </a:r>
            <a:endParaRPr lang="ko-KR" altLang="en-US" sz="2400" dirty="0">
              <a:solidFill>
                <a:schemeClr val="accent1">
                  <a:lumMod val="75000"/>
                </a:schemeClr>
              </a:solidFill>
              <a:latin typeface="Amasis MT Pro Medium" panose="02040604050005020304" pitchFamily="18" charset="0"/>
              <a:cs typeface="Cascadia Code SemiBold" panose="020B0609020000020004" pitchFamily="49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6ECAE19-26F6-4FD1-A833-8583EC4577E1}"/>
              </a:ext>
            </a:extLst>
          </p:cNvPr>
          <p:cNvSpPr txBox="1"/>
          <p:nvPr/>
        </p:nvSpPr>
        <p:spPr>
          <a:xfrm>
            <a:off x="340211" y="1551475"/>
            <a:ext cx="105563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atin typeface="Amasis MT Pro" panose="02040504050005020304" pitchFamily="18" charset="0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1. Data Preprocessing</a:t>
            </a:r>
            <a:endParaRPr lang="ko-KR" altLang="en-US" sz="3200" b="1" dirty="0">
              <a:latin typeface="Amasis MT Pro" panose="02040504050005020304" pitchFamily="18" charset="0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grpSp>
        <p:nvGrpSpPr>
          <p:cNvPr id="53" name="그룹 1001">
            <a:extLst>
              <a:ext uri="{FF2B5EF4-FFF2-40B4-BE49-F238E27FC236}">
                <a16:creationId xmlns:a16="http://schemas.microsoft.com/office/drawing/2014/main" id="{774CBE1E-A8FB-428A-9827-660118E8BD30}"/>
              </a:ext>
            </a:extLst>
          </p:cNvPr>
          <p:cNvGrpSpPr/>
          <p:nvPr/>
        </p:nvGrpSpPr>
        <p:grpSpPr>
          <a:xfrm>
            <a:off x="-265476" y="450930"/>
            <a:ext cx="18947470" cy="640511"/>
            <a:chOff x="-265476" y="450930"/>
            <a:chExt cx="18947470" cy="640511"/>
          </a:xfrm>
        </p:grpSpPr>
        <p:pic>
          <p:nvPicPr>
            <p:cNvPr id="54" name="Object 2">
              <a:extLst>
                <a:ext uri="{FF2B5EF4-FFF2-40B4-BE49-F238E27FC236}">
                  <a16:creationId xmlns:a16="http://schemas.microsoft.com/office/drawing/2014/main" id="{0D0875A3-3F5D-49B1-8E5E-7F5741C5BE0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265476" y="450930"/>
              <a:ext cx="18947470" cy="640511"/>
            </a:xfrm>
            <a:prstGeom prst="rect">
              <a:avLst/>
            </a:prstGeom>
          </p:spPr>
        </p:pic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E6291617-6C51-47A2-947F-8376F18C41A4}"/>
              </a:ext>
            </a:extLst>
          </p:cNvPr>
          <p:cNvSpPr txBox="1"/>
          <p:nvPr/>
        </p:nvSpPr>
        <p:spPr>
          <a:xfrm>
            <a:off x="14994948" y="575921"/>
            <a:ext cx="1928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accent5">
                    <a:lumMod val="75000"/>
                  </a:schemeClr>
                </a:solidFill>
                <a:latin typeface="Abadi" panose="020B0604020104020204" pitchFamily="34" charset="0"/>
              </a:rPr>
              <a:t>Conclusion</a:t>
            </a:r>
            <a:endParaRPr lang="ko-KR" altLang="en-US" sz="2000" dirty="0">
              <a:solidFill>
                <a:schemeClr val="accent5">
                  <a:lumMod val="7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9B985AB-6617-413C-82C7-7429649301B5}"/>
              </a:ext>
            </a:extLst>
          </p:cNvPr>
          <p:cNvSpPr txBox="1"/>
          <p:nvPr/>
        </p:nvSpPr>
        <p:spPr>
          <a:xfrm>
            <a:off x="6996210" y="581966"/>
            <a:ext cx="1928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accent5">
                    <a:lumMod val="75000"/>
                  </a:schemeClr>
                </a:solidFill>
                <a:latin typeface="Abadi" panose="020B0604020202020204" pitchFamily="34" charset="0"/>
              </a:rPr>
              <a:t>Preliminaries</a:t>
            </a:r>
            <a:endParaRPr lang="ko-KR" altLang="en-US" sz="2000" dirty="0">
              <a:solidFill>
                <a:schemeClr val="accent5">
                  <a:lumMod val="75000"/>
                </a:schemeClr>
              </a:solidFill>
              <a:latin typeface="Abadi" panose="020B0604020202020204" pitchFamily="34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E5392A07-030A-4388-A669-AB49B43210C8}"/>
              </a:ext>
            </a:extLst>
          </p:cNvPr>
          <p:cNvSpPr txBox="1"/>
          <p:nvPr/>
        </p:nvSpPr>
        <p:spPr>
          <a:xfrm>
            <a:off x="9806147" y="571097"/>
            <a:ext cx="1928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accent6"/>
                </a:solidFill>
                <a:latin typeface="Abadi" panose="020B0604020202020204" pitchFamily="34" charset="0"/>
              </a:rPr>
              <a:t>Our study</a:t>
            </a:r>
            <a:endParaRPr lang="ko-KR" altLang="en-US" sz="2000" dirty="0">
              <a:solidFill>
                <a:schemeClr val="accent6"/>
              </a:solidFill>
              <a:latin typeface="Abadi" panose="020B0604020202020204" pitchFamily="34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C109BE9A-C7A6-4207-A540-B867E0D18EA0}"/>
              </a:ext>
            </a:extLst>
          </p:cNvPr>
          <p:cNvSpPr txBox="1"/>
          <p:nvPr/>
        </p:nvSpPr>
        <p:spPr>
          <a:xfrm>
            <a:off x="4619487" y="571097"/>
            <a:ext cx="1928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accent5">
                    <a:lumMod val="75000"/>
                  </a:schemeClr>
                </a:solidFill>
                <a:latin typeface="Abadi" panose="020B0604020202020204" pitchFamily="34" charset="0"/>
              </a:rPr>
              <a:t>Introduction</a:t>
            </a:r>
            <a:endParaRPr lang="ko-KR" altLang="en-US" sz="2000" dirty="0">
              <a:solidFill>
                <a:schemeClr val="accent5">
                  <a:lumMod val="75000"/>
                </a:schemeClr>
              </a:solidFill>
              <a:latin typeface="Abadi" panose="020B0604020202020204" pitchFamily="34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035AD20E-8715-4EF8-8E02-1D97AFB26A81}"/>
              </a:ext>
            </a:extLst>
          </p:cNvPr>
          <p:cNvSpPr txBox="1"/>
          <p:nvPr/>
        </p:nvSpPr>
        <p:spPr>
          <a:xfrm>
            <a:off x="12704515" y="571097"/>
            <a:ext cx="10006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accent5">
                    <a:lumMod val="75000"/>
                  </a:schemeClr>
                </a:solidFill>
                <a:latin typeface="Abadi" panose="020B0604020202020204" pitchFamily="34" charset="0"/>
              </a:rPr>
              <a:t>Result</a:t>
            </a:r>
            <a:endParaRPr lang="ko-KR" altLang="en-US" sz="2000" dirty="0">
              <a:solidFill>
                <a:schemeClr val="accent5">
                  <a:lumMod val="75000"/>
                </a:schemeClr>
              </a:solidFill>
              <a:latin typeface="Abadi" panose="020B0604020202020204" pitchFamily="34" charset="0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494011DE-2217-4333-B007-45BD8EE970B6}"/>
              </a:ext>
            </a:extLst>
          </p:cNvPr>
          <p:cNvSpPr/>
          <p:nvPr/>
        </p:nvSpPr>
        <p:spPr>
          <a:xfrm>
            <a:off x="1328077" y="4793487"/>
            <a:ext cx="6438209" cy="557747"/>
          </a:xfrm>
          <a:prstGeom prst="roundRect">
            <a:avLst>
              <a:gd name="adj" fmla="val 45596"/>
            </a:avLst>
          </a:prstGeom>
          <a:solidFill>
            <a:schemeClr val="bg1"/>
          </a:solidFill>
          <a:ln w="38100">
            <a:solidFill>
              <a:srgbClr val="A7D5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A84440B6-C08C-4E4C-B550-43A2B50BF2CE}"/>
              </a:ext>
            </a:extLst>
          </p:cNvPr>
          <p:cNvSpPr/>
          <p:nvPr/>
        </p:nvSpPr>
        <p:spPr>
          <a:xfrm>
            <a:off x="9362511" y="4768494"/>
            <a:ext cx="6490010" cy="557747"/>
          </a:xfrm>
          <a:prstGeom prst="roundRect">
            <a:avLst>
              <a:gd name="adj" fmla="val 45596"/>
            </a:avLst>
          </a:prstGeom>
          <a:solidFill>
            <a:schemeClr val="bg1"/>
          </a:solidFill>
          <a:ln w="38100">
            <a:solidFill>
              <a:srgbClr val="A7D5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77271D31-B3BB-4D5B-8CB7-98FB9BEAF34D}"/>
              </a:ext>
            </a:extLst>
          </p:cNvPr>
          <p:cNvSpPr/>
          <p:nvPr/>
        </p:nvSpPr>
        <p:spPr>
          <a:xfrm>
            <a:off x="950633" y="3776590"/>
            <a:ext cx="12546363" cy="666167"/>
          </a:xfrm>
          <a:prstGeom prst="rect">
            <a:avLst/>
          </a:prstGeom>
          <a:noFill/>
          <a:ln w="57150">
            <a:solidFill>
              <a:schemeClr val="accent6">
                <a:lumMod val="40000"/>
                <a:lumOff val="6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059D203-48DD-49F1-A3FE-1CEC98BFCF0E}"/>
              </a:ext>
            </a:extLst>
          </p:cNvPr>
          <p:cNvSpPr txBox="1"/>
          <p:nvPr/>
        </p:nvSpPr>
        <p:spPr>
          <a:xfrm>
            <a:off x="1756228" y="3959555"/>
            <a:ext cx="10668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Every hour from 1 a.m., Jan 1, 2015, to 11 p.m., Dec 31, 2017</a:t>
            </a:r>
            <a:endParaRPr lang="ko-KR" altLang="en-US" sz="2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977B62-CE43-4F83-B75A-6FF8C69B3445}"/>
              </a:ext>
            </a:extLst>
          </p:cNvPr>
          <p:cNvSpPr txBox="1"/>
          <p:nvPr/>
        </p:nvSpPr>
        <p:spPr>
          <a:xfrm>
            <a:off x="2659925" y="4872486"/>
            <a:ext cx="74602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Linear interpolation for missing values</a:t>
            </a:r>
            <a:endParaRPr lang="ko-KR" altLang="en-US" sz="2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B3A69ED4-CC8D-4C17-86B2-C734FF3B440D}"/>
              </a:ext>
            </a:extLst>
          </p:cNvPr>
          <p:cNvSpPr txBox="1"/>
          <p:nvPr/>
        </p:nvSpPr>
        <p:spPr>
          <a:xfrm>
            <a:off x="10634196" y="4843201"/>
            <a:ext cx="52183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Significance Test for independent variables</a:t>
            </a:r>
            <a:endParaRPr lang="ko-KR" altLang="en-US" sz="2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0749FE65-E836-4B27-8F8B-1EA33CF54380}"/>
                  </a:ext>
                </a:extLst>
              </p:cNvPr>
              <p:cNvSpPr txBox="1"/>
              <p:nvPr/>
            </p:nvSpPr>
            <p:spPr>
              <a:xfrm>
                <a:off x="2467464" y="5721942"/>
                <a:ext cx="5830387" cy="742789"/>
              </a:xfrm>
              <a:prstGeom prst="rect">
                <a:avLst/>
              </a:prstGeom>
              <a:noFill/>
              <a:ln w="3175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6302" tIns="46302" rIns="46302" bIns="46302" numCol="1" spcCol="3810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ko-KR" sz="2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Apple SD 산돌고딕 Neo 옅은체"/>
                        </a:rPr>
                        <m:t>𝑓</m:t>
                      </m:r>
                      <m:d>
                        <m:dPr>
                          <m:ctrlPr>
                            <a:rPr kumimoji="0" lang="en-US" altLang="ko-KR" sz="200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Apple SD 산돌고딕 Neo 옅은체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en-US" altLang="ko-KR" sz="200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sym typeface="Apple SD 산돌고딕 Neo 옅은체"/>
                                </a:rPr>
                              </m:ctrlPr>
                            </m:sSubPr>
                            <m:e>
                              <m:r>
                                <a:rPr kumimoji="0" lang="en-US" altLang="ko-KR" sz="2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sym typeface="Apple SD 산돌고딕 Neo 옅은체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en-US" altLang="ko-KR" sz="2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sym typeface="Apple SD 산돌고딕 Neo 옅은체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kumimoji="0" lang="en-US" altLang="ko-KR" sz="2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Apple SD 산돌고딕 Neo 옅은체"/>
                        </a:rPr>
                        <m:t>=</m:t>
                      </m:r>
                      <m:r>
                        <a:rPr kumimoji="0" lang="en-US" altLang="ko-KR" sz="2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Apple SD 산돌고딕 Neo 옅은체"/>
                        </a:rPr>
                        <m:t>𝑓</m:t>
                      </m:r>
                      <m:d>
                        <m:dPr>
                          <m:ctrlPr>
                            <a:rPr kumimoji="0" lang="en-US" altLang="ko-KR" sz="200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Apple SD 산돌고딕 Neo 옅은체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en-US" altLang="ko-KR" sz="200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sym typeface="Apple SD 산돌고딕 Neo 옅은체"/>
                                </a:rPr>
                              </m:ctrlPr>
                            </m:sSubPr>
                            <m:e>
                              <m:r>
                                <a:rPr kumimoji="0" lang="en-US" altLang="ko-KR" sz="2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sym typeface="Apple SD 산돌고딕 Neo 옅은체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en-US" altLang="ko-KR" sz="2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sym typeface="Apple SD 산돌고딕 Neo 옅은체"/>
                                </a:rPr>
                                <m:t>𝑘</m:t>
                              </m:r>
                              <m:r>
                                <a:rPr kumimoji="0" lang="en-US" altLang="ko-KR" sz="2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sym typeface="Apple SD 산돌고딕 Neo 옅은체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  <m:r>
                        <a:rPr kumimoji="0" lang="en-US" altLang="ko-KR" sz="2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Apple SD 산돌고딕 Neo 옅은체"/>
                        </a:rPr>
                        <m:t>+ </m:t>
                      </m:r>
                      <m:f>
                        <m:fPr>
                          <m:ctrlPr>
                            <a:rPr kumimoji="0" lang="en-US" altLang="ko-KR" sz="200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Apple SD 산돌고딕 Neo 옅은체"/>
                            </a:rPr>
                          </m:ctrlPr>
                        </m:fPr>
                        <m:num>
                          <m:r>
                            <a:rPr kumimoji="0" lang="en-US" altLang="ko-KR" sz="2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Apple SD 산돌고딕 Neo 옅은체"/>
                            </a:rPr>
                            <m:t>𝑓</m:t>
                          </m:r>
                          <m:d>
                            <m:dPr>
                              <m:ctrlPr>
                                <a:rPr kumimoji="0" lang="en-US" altLang="ko-KR" sz="200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sym typeface="Apple SD 산돌고딕 Neo 옅은체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0" lang="en-US" altLang="ko-KR" sz="200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sym typeface="Apple SD 산돌고딕 Neo 옅은체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ko-KR" sz="2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sym typeface="Apple SD 산돌고딕 Neo 옅은체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0" lang="en-US" altLang="ko-KR" sz="2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sym typeface="Apple SD 산돌고딕 Neo 옅은체"/>
                                    </a:rPr>
                                    <m:t>𝑘</m:t>
                                  </m:r>
                                  <m:r>
                                    <a:rPr kumimoji="0" lang="en-US" altLang="ko-KR" sz="2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sym typeface="Apple SD 산돌고딕 Neo 옅은체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d>
                          <m:r>
                            <a:rPr kumimoji="0" lang="en-US" altLang="ko-KR" sz="2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Apple SD 산돌고딕 Neo 옅은체"/>
                            </a:rPr>
                            <m:t>−</m:t>
                          </m:r>
                          <m:r>
                            <a:rPr kumimoji="0" lang="en-US" altLang="ko-KR" sz="2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Apple SD 산돌고딕 Neo 옅은체"/>
                            </a:rPr>
                            <m:t>𝑓</m:t>
                          </m:r>
                          <m:d>
                            <m:dPr>
                              <m:ctrlPr>
                                <a:rPr kumimoji="0" lang="en-US" altLang="ko-KR" sz="200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sym typeface="Apple SD 산돌고딕 Neo 옅은체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0" lang="en-US" altLang="ko-KR" sz="200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sym typeface="Apple SD 산돌고딕 Neo 옅은체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ko-KR" sz="2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sym typeface="Apple SD 산돌고딕 Neo 옅은체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0" lang="en-US" altLang="ko-KR" sz="2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sym typeface="Apple SD 산돌고딕 Neo 옅은체"/>
                                    </a:rPr>
                                    <m:t>𝑘</m:t>
                                  </m:r>
                                  <m:r>
                                    <a:rPr kumimoji="0" lang="en-US" altLang="ko-KR" sz="2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sym typeface="Apple SD 산돌고딕 Neo 옅은체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kumimoji="0" lang="en-US" altLang="ko-KR" sz="200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sym typeface="Apple SD 산돌고딕 Neo 옅은체"/>
                                </a:rPr>
                              </m:ctrlPr>
                            </m:sSubPr>
                            <m:e>
                              <m:r>
                                <a:rPr kumimoji="0" lang="en-US" altLang="ko-KR" sz="2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sym typeface="Apple SD 산돌고딕 Neo 옅은체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en-US" altLang="ko-KR" sz="2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sym typeface="Apple SD 산돌고딕 Neo 옅은체"/>
                                </a:rPr>
                                <m:t>𝑘</m:t>
                              </m:r>
                              <m:r>
                                <a:rPr kumimoji="0" lang="en-US" altLang="ko-KR" sz="2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sym typeface="Apple SD 산돌고딕 Neo 옅은체"/>
                                </a:rPr>
                                <m:t>+1</m:t>
                              </m:r>
                            </m:sub>
                          </m:sSub>
                          <m:r>
                            <a:rPr kumimoji="0" lang="en-US" altLang="ko-KR" sz="2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Apple SD 산돌고딕 Neo 옅은체"/>
                            </a:rPr>
                            <m:t> −</m:t>
                          </m:r>
                          <m:sSub>
                            <m:sSubPr>
                              <m:ctrlPr>
                                <a:rPr kumimoji="0" lang="en-US" altLang="ko-KR" sz="200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sym typeface="Apple SD 산돌고딕 Neo 옅은체"/>
                                </a:rPr>
                              </m:ctrlPr>
                            </m:sSubPr>
                            <m:e>
                              <m:r>
                                <a:rPr kumimoji="0" lang="en-US" altLang="ko-KR" sz="2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sym typeface="Apple SD 산돌고딕 Neo 옅은체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en-US" altLang="ko-KR" sz="2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sym typeface="Apple SD 산돌고딕 Neo 옅은체"/>
                                </a:rPr>
                                <m:t>𝑘</m:t>
                              </m:r>
                              <m:r>
                                <a:rPr kumimoji="0" lang="en-US" altLang="ko-KR" sz="2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sym typeface="Apple SD 산돌고딕 Neo 옅은체"/>
                                </a:rPr>
                                <m:t>−1</m:t>
                              </m:r>
                            </m:sub>
                          </m:sSub>
                        </m:den>
                      </m:f>
                      <m:r>
                        <a:rPr kumimoji="0" lang="en-US" altLang="ko-KR" sz="2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Apple SD 산돌고딕 Neo 옅은체"/>
                        </a:rPr>
                        <m:t>(</m:t>
                      </m:r>
                      <m:sSub>
                        <m:sSubPr>
                          <m:ctrlPr>
                            <a:rPr kumimoji="0" lang="en-US" altLang="ko-KR" sz="200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Apple SD 산돌고딕 Neo 옅은체"/>
                            </a:rPr>
                          </m:ctrlPr>
                        </m:sSubPr>
                        <m:e>
                          <m:r>
                            <a:rPr kumimoji="0" lang="en-US" altLang="ko-KR" sz="2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Apple SD 산돌고딕 Neo 옅은체"/>
                            </a:rPr>
                            <m:t>𝑥</m:t>
                          </m:r>
                        </m:e>
                        <m:sub>
                          <m:r>
                            <a:rPr kumimoji="0" lang="en-US" altLang="ko-KR" sz="2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Apple SD 산돌고딕 Neo 옅은체"/>
                            </a:rPr>
                            <m:t>𝑘</m:t>
                          </m:r>
                        </m:sub>
                      </m:sSub>
                      <m:r>
                        <a:rPr kumimoji="0" lang="en-US" altLang="ko-KR" sz="2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Apple SD 산돌고딕 Neo 옅은체"/>
                        </a:rPr>
                        <m:t>−</m:t>
                      </m:r>
                      <m:sSub>
                        <m:sSubPr>
                          <m:ctrlPr>
                            <a:rPr kumimoji="0" lang="en-US" altLang="ko-KR" sz="200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Apple SD 산돌고딕 Neo 옅은체"/>
                            </a:rPr>
                          </m:ctrlPr>
                        </m:sSubPr>
                        <m:e>
                          <m:r>
                            <a:rPr kumimoji="0" lang="en-US" altLang="ko-KR" sz="2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Apple SD 산돌고딕 Neo 옅은체"/>
                            </a:rPr>
                            <m:t>𝑥</m:t>
                          </m:r>
                        </m:e>
                        <m:sub>
                          <m:r>
                            <a:rPr kumimoji="0" lang="en-US" altLang="ko-KR" sz="2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Apple SD 산돌고딕 Neo 옅은체"/>
                            </a:rPr>
                            <m:t>𝑘</m:t>
                          </m:r>
                          <m:r>
                            <a:rPr kumimoji="0" lang="en-US" altLang="ko-KR" sz="2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Apple SD 산돌고딕 Neo 옅은체"/>
                            </a:rPr>
                            <m:t>−1</m:t>
                          </m:r>
                        </m:sub>
                      </m:sSub>
                      <m:r>
                        <a:rPr kumimoji="0" lang="en-US" altLang="ko-KR" sz="2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Apple SD 산돌고딕 Neo 옅은체"/>
                        </a:rPr>
                        <m:t>)</m:t>
                      </m:r>
                    </m:oMath>
                  </m:oMathPara>
                </a14:m>
                <a:endParaRPr kumimoji="0" lang="ko-KR" altLang="en-US" sz="200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sym typeface="Apple SD 산돌고딕 Neo 옅은체"/>
                </a:endParaRPr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0749FE65-E836-4B27-8F8B-1EA33CF543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7464" y="5721942"/>
                <a:ext cx="5830387" cy="74278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3175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9" name="TextBox 98">
            <a:extLst>
              <a:ext uri="{FF2B5EF4-FFF2-40B4-BE49-F238E27FC236}">
                <a16:creationId xmlns:a16="http://schemas.microsoft.com/office/drawing/2014/main" id="{6E8CC85E-3FD4-4CFA-B697-BCD9B62636A4}"/>
              </a:ext>
            </a:extLst>
          </p:cNvPr>
          <p:cNvSpPr txBox="1"/>
          <p:nvPr/>
        </p:nvSpPr>
        <p:spPr>
          <a:xfrm>
            <a:off x="10043891" y="5351829"/>
            <a:ext cx="6277334" cy="1447725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6302" tIns="46302" rIns="46302" bIns="46302" numCol="1" spcCol="38100" rtlCol="0" anchor="ctr">
            <a:spAutoFit/>
          </a:bodyPr>
          <a:lstStyle/>
          <a:p>
            <a:r>
              <a:rPr lang="en-US" altLang="ko-KR" sz="2200" dirty="0">
                <a:solidFill>
                  <a:srgbClr val="000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  <a:sym typeface="Apple SD 산돌고딕 Neo 옅은체"/>
              </a:rPr>
              <a:t>t</a:t>
            </a:r>
            <a:r>
              <a:rPr kumimoji="0" lang="en-US" altLang="ko-KR" sz="2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  <a:sym typeface="Apple SD 산돌고딕 Neo 옅은체"/>
              </a:rPr>
              <a:t>emp, rain, </a:t>
            </a:r>
            <a:r>
              <a:rPr kumimoji="0" lang="en-US" altLang="ko-KR" sz="22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  <a:sym typeface="Apple SD 산돌고딕 Neo 옅은체"/>
              </a:rPr>
              <a:t>wind_speed</a:t>
            </a:r>
            <a:r>
              <a:rPr kumimoji="0" lang="en-US" altLang="ko-KR" sz="2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  <a:sym typeface="Apple SD 산돌고딕 Neo 옅은체"/>
              </a:rPr>
              <a:t>, humidity, solar radiation, sun hour, snow, cloud, solar power</a:t>
            </a:r>
          </a:p>
          <a:p>
            <a:endParaRPr lang="en-US" altLang="ko-KR" sz="2200" dirty="0">
              <a:solidFill>
                <a:srgbClr val="000000"/>
              </a:solidFill>
              <a:sym typeface="Apple SD 산돌고딕 Neo 옅은체"/>
            </a:endParaRPr>
          </a:p>
          <a:p>
            <a:r>
              <a:rPr kumimoji="0" lang="en-US" altLang="ko-KR" sz="2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Batang" panose="02030600000101010101" pitchFamily="18" charset="-127"/>
                <a:ea typeface="Batang" panose="02030600000101010101" pitchFamily="18" charset="-127"/>
                <a:sym typeface="Apple SD 산돌고딕 Neo 옅은체"/>
              </a:rPr>
              <a:t>☞ </a:t>
            </a:r>
            <a:r>
              <a:rPr kumimoji="0" lang="en-US" altLang="ko-KR" sz="2200" b="0" i="0" u="none" strike="noStrike" cap="none" spc="0" normalizeH="0" baseline="0" dirty="0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  <a:sym typeface="Apple SD 산돌고딕 Neo 옅은체"/>
              </a:rPr>
              <a:t>all significant</a:t>
            </a:r>
            <a:endParaRPr kumimoji="0" lang="ko-KR" altLang="en-US" sz="2200" b="0" i="0" u="none" strike="noStrike" cap="none" spc="0" normalizeH="0" baseline="0" dirty="0">
              <a:ln>
                <a:noFill/>
              </a:ln>
              <a:solidFill>
                <a:schemeClr val="accent2"/>
              </a:solidFill>
              <a:effectLst/>
              <a:uFillTx/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  <a:sym typeface="Apple SD 산돌고딕 Neo 옅은체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43FB1CB1-E61F-4D6D-B575-8EAA6F0EF274}"/>
              </a:ext>
            </a:extLst>
          </p:cNvPr>
          <p:cNvSpPr/>
          <p:nvPr/>
        </p:nvSpPr>
        <p:spPr>
          <a:xfrm rot="10800000" flipV="1">
            <a:off x="9659323" y="7391503"/>
            <a:ext cx="7296282" cy="1757297"/>
          </a:xfrm>
          <a:prstGeom prst="rect">
            <a:avLst/>
          </a:prstGeom>
          <a:noFill/>
          <a:ln w="28575"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01" name="사각형: 둥근 모서리 100">
            <a:extLst>
              <a:ext uri="{FF2B5EF4-FFF2-40B4-BE49-F238E27FC236}">
                <a16:creationId xmlns:a16="http://schemas.microsoft.com/office/drawing/2014/main" id="{91058A81-1114-4A14-83B2-A2B280B84252}"/>
              </a:ext>
            </a:extLst>
          </p:cNvPr>
          <p:cNvSpPr/>
          <p:nvPr/>
        </p:nvSpPr>
        <p:spPr>
          <a:xfrm>
            <a:off x="9414312" y="7062945"/>
            <a:ext cx="6438209" cy="557747"/>
          </a:xfrm>
          <a:prstGeom prst="roundRect">
            <a:avLst>
              <a:gd name="adj" fmla="val 45596"/>
            </a:avLst>
          </a:prstGeom>
          <a:solidFill>
            <a:schemeClr val="bg1"/>
          </a:solidFill>
          <a:ln w="38100">
            <a:solidFill>
              <a:srgbClr val="A7D5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2ED29759-36ED-4858-8B93-F90C0D49C38C}"/>
              </a:ext>
            </a:extLst>
          </p:cNvPr>
          <p:cNvSpPr txBox="1"/>
          <p:nvPr/>
        </p:nvSpPr>
        <p:spPr>
          <a:xfrm>
            <a:off x="10640345" y="7150610"/>
            <a:ext cx="20179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Fuzzification</a:t>
            </a:r>
            <a:endParaRPr lang="ko-KR" altLang="en-US" sz="2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B98C5091-B19C-4DE5-96EE-EE0B4501DF00}"/>
              </a:ext>
            </a:extLst>
          </p:cNvPr>
          <p:cNvSpPr/>
          <p:nvPr/>
        </p:nvSpPr>
        <p:spPr>
          <a:xfrm rot="10800000" flipV="1">
            <a:off x="1621200" y="7403546"/>
            <a:ext cx="7247370" cy="1757297"/>
          </a:xfrm>
          <a:prstGeom prst="rect">
            <a:avLst/>
          </a:prstGeom>
          <a:solidFill>
            <a:schemeClr val="bg1"/>
          </a:solidFill>
          <a:ln w="28575"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05" name="사각형: 둥근 모서리 104">
            <a:extLst>
              <a:ext uri="{FF2B5EF4-FFF2-40B4-BE49-F238E27FC236}">
                <a16:creationId xmlns:a16="http://schemas.microsoft.com/office/drawing/2014/main" id="{1945A956-83B0-454D-8B5F-DF0607228201}"/>
              </a:ext>
            </a:extLst>
          </p:cNvPr>
          <p:cNvSpPr/>
          <p:nvPr/>
        </p:nvSpPr>
        <p:spPr>
          <a:xfrm>
            <a:off x="1328077" y="7090420"/>
            <a:ext cx="3479830" cy="557747"/>
          </a:xfrm>
          <a:prstGeom prst="roundRect">
            <a:avLst>
              <a:gd name="adj" fmla="val 45596"/>
            </a:avLst>
          </a:prstGeom>
          <a:solidFill>
            <a:schemeClr val="bg1"/>
          </a:solidFill>
          <a:ln w="38100">
            <a:solidFill>
              <a:srgbClr val="A7D5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4938FA92-667D-4274-A5AD-139090261E8C}"/>
              </a:ext>
            </a:extLst>
          </p:cNvPr>
          <p:cNvSpPr txBox="1"/>
          <p:nvPr/>
        </p:nvSpPr>
        <p:spPr>
          <a:xfrm>
            <a:off x="2664588" y="7150610"/>
            <a:ext cx="78344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Normalization</a:t>
            </a:r>
            <a:endParaRPr lang="ko-KR" altLang="en-US" sz="2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E25691EA-5BF6-4E07-B1A8-04E6A4AF818D}"/>
                  </a:ext>
                </a:extLst>
              </p:cNvPr>
              <p:cNvSpPr txBox="1"/>
              <p:nvPr/>
            </p:nvSpPr>
            <p:spPr>
              <a:xfrm>
                <a:off x="3346673" y="8027748"/>
                <a:ext cx="3814387" cy="730542"/>
              </a:xfrm>
              <a:prstGeom prst="rect">
                <a:avLst/>
              </a:prstGeom>
              <a:noFill/>
              <a:ln w="3175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6302" tIns="46302" rIns="46302" bIns="46302" numCol="1" spcCol="3810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ko-KR" sz="22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Apple SD 산돌고딕 Neo 옅은체"/>
                        </a:rPr>
                        <m:t>𝑥</m:t>
                      </m:r>
                      <m:r>
                        <a:rPr kumimoji="0" lang="en-US" altLang="ko-KR" sz="22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Apple SD 산돌고딕 Neo 옅은체"/>
                        </a:rPr>
                        <m:t>= </m:t>
                      </m:r>
                      <m:f>
                        <m:fPr>
                          <m:ctrlPr>
                            <a:rPr kumimoji="0" lang="en-US" altLang="ko-KR" sz="22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Apple SD 산돌고딕 Neo 옅은체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ko-KR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kumimoji="0" lang="en-US" altLang="ko-KR" sz="22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Apple SD 산돌고딕 Neo 옅은체"/>
                            </a:rPr>
                            <m:t>−</m:t>
                          </m:r>
                          <m:sSub>
                            <m:sSubPr>
                              <m:ctrlPr>
                                <a:rPr kumimoji="0" lang="en-US" altLang="ko-KR" sz="22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sym typeface="Apple SD 산돌고딕 Neo 옅은체"/>
                                </a:rPr>
                              </m:ctrlPr>
                            </m:sSubPr>
                            <m:e>
                              <m:r>
                                <a:rPr kumimoji="0" lang="en-US" altLang="ko-KR" sz="22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sym typeface="Apple SD 산돌고딕 Neo 옅은체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en-US" altLang="ko-KR" sz="22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sym typeface="Apple SD 산돌고딕 Neo 옅은체"/>
                                </a:rPr>
                                <m:t>𝑚𝑖𝑛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ko-KR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altLang="ko-KR" sz="2200" b="0" i="1" smtClean="0">
                                  <a:latin typeface="Cambria Math" panose="02040503050406030204" pitchFamily="18" charset="0"/>
                                </a:rPr>
                                <m:t>𝑎𝑥</m:t>
                              </m:r>
                            </m:sub>
                          </m:sSub>
                          <m:r>
                            <a:rPr lang="en-US" altLang="ko-KR" sz="2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ko-KR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kumimoji="0" lang="ko-KR" altLang="en-US" sz="22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sym typeface="Apple SD 산돌고딕 Neo 옅은체"/>
                </a:endParaRPr>
              </a:p>
            </p:txBody>
          </p:sp>
        </mc:Choice>
        <mc:Fallback xmlns="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E25691EA-5BF6-4E07-B1A8-04E6A4AF81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6673" y="8027748"/>
                <a:ext cx="3814387" cy="73054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3175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957EA312-2D66-4441-9D9E-74247F76A759}"/>
              </a:ext>
            </a:extLst>
          </p:cNvPr>
          <p:cNvSpPr txBox="1"/>
          <p:nvPr/>
        </p:nvSpPr>
        <p:spPr>
          <a:xfrm>
            <a:off x="1485832" y="7165127"/>
            <a:ext cx="22323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>
                    <a:lumMod val="6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Step </a:t>
            </a:r>
            <a:r>
              <a:rPr lang="en-US" altLang="ko-KR" sz="2000" b="1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03</a:t>
            </a:r>
            <a:endParaRPr lang="ko-KR" altLang="en-US" b="1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C719C432-1CC2-42BE-AEA6-D85002CC2337}"/>
              </a:ext>
            </a:extLst>
          </p:cNvPr>
          <p:cNvSpPr txBox="1"/>
          <p:nvPr/>
        </p:nvSpPr>
        <p:spPr>
          <a:xfrm>
            <a:off x="1435785" y="4848196"/>
            <a:ext cx="22323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>
                    <a:lumMod val="6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Step </a:t>
            </a:r>
            <a:r>
              <a:rPr lang="en-US" altLang="ko-KR" sz="2000" b="1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01</a:t>
            </a:r>
            <a:endParaRPr lang="ko-KR" altLang="en-US" b="1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068F3A6C-5FA5-4217-A953-E857CAC8B360}"/>
              </a:ext>
            </a:extLst>
          </p:cNvPr>
          <p:cNvSpPr txBox="1"/>
          <p:nvPr/>
        </p:nvSpPr>
        <p:spPr>
          <a:xfrm>
            <a:off x="9535775" y="4849132"/>
            <a:ext cx="22323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>
                    <a:lumMod val="6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Step </a:t>
            </a:r>
            <a:r>
              <a:rPr lang="en-US" altLang="ko-KR" sz="2000" b="1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02</a:t>
            </a:r>
            <a:endParaRPr lang="ko-KR" altLang="en-US" b="1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5873E0F7-42C9-4E2E-B208-E2FB73894986}"/>
              </a:ext>
            </a:extLst>
          </p:cNvPr>
          <p:cNvSpPr txBox="1"/>
          <p:nvPr/>
        </p:nvSpPr>
        <p:spPr>
          <a:xfrm>
            <a:off x="9532234" y="7131254"/>
            <a:ext cx="22323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>
                    <a:lumMod val="6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Step </a:t>
            </a:r>
            <a:r>
              <a:rPr lang="en-US" altLang="ko-KR" sz="2000" b="1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04</a:t>
            </a:r>
            <a:endParaRPr lang="ko-KR" altLang="en-US" b="1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graphicFrame>
        <p:nvGraphicFramePr>
          <p:cNvPr id="112" name="표 3">
            <a:extLst>
              <a:ext uri="{FF2B5EF4-FFF2-40B4-BE49-F238E27FC236}">
                <a16:creationId xmlns:a16="http://schemas.microsoft.com/office/drawing/2014/main" id="{22CDFA58-4B81-4DE9-998A-73CA209A7C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036203"/>
              </p:ext>
            </p:extLst>
          </p:nvPr>
        </p:nvGraphicFramePr>
        <p:xfrm>
          <a:off x="9774073" y="7659671"/>
          <a:ext cx="6848383" cy="146669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68780">
                  <a:extLst>
                    <a:ext uri="{9D8B030D-6E8A-4147-A177-3AD203B41FA5}">
                      <a16:colId xmlns:a16="http://schemas.microsoft.com/office/drawing/2014/main" val="3420764488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153276954"/>
                    </a:ext>
                  </a:extLst>
                </a:gridCol>
                <a:gridCol w="2819400">
                  <a:extLst>
                    <a:ext uri="{9D8B030D-6E8A-4147-A177-3AD203B41FA5}">
                      <a16:colId xmlns:a16="http://schemas.microsoft.com/office/drawing/2014/main" val="2547756054"/>
                    </a:ext>
                  </a:extLst>
                </a:gridCol>
                <a:gridCol w="1674403">
                  <a:extLst>
                    <a:ext uri="{9D8B030D-6E8A-4147-A177-3AD203B41FA5}">
                      <a16:colId xmlns:a16="http://schemas.microsoft.com/office/drawing/2014/main" val="1898242309"/>
                    </a:ext>
                  </a:extLst>
                </a:gridCol>
              </a:tblGrid>
              <a:tr h="3666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Date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Crisp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53247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m, l, r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53247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Fuzzified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4606645"/>
                  </a:ext>
                </a:extLst>
              </a:tr>
              <a:tr h="3666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01-01-2015 1:00AM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53247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-4.4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accent4"/>
                          </a:solidFill>
                        </a:rPr>
                        <a:t>m</a:t>
                      </a:r>
                      <a:r>
                        <a:rPr lang="en-US" altLang="ko-KR" sz="1400" dirty="0"/>
                        <a:t> : -4.4, </a:t>
                      </a:r>
                      <a:r>
                        <a:rPr lang="en-US" altLang="ko-KR" sz="1400" dirty="0">
                          <a:solidFill>
                            <a:schemeClr val="accent4"/>
                          </a:solidFill>
                        </a:rPr>
                        <a:t>l, r </a:t>
                      </a:r>
                      <a:r>
                        <a:rPr lang="en-US" altLang="ko-KR" sz="1400" dirty="0"/>
                        <a:t>: |-4.6-(-4.4)|/2 = 0.1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(-4.5,-4.4,-4.3) 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3288940"/>
                  </a:ext>
                </a:extLst>
              </a:tr>
              <a:tr h="3666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01-02-2015 2:00AM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-4.6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53247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accent4"/>
                          </a:solidFill>
                        </a:rPr>
                        <a:t>  m</a:t>
                      </a:r>
                      <a:r>
                        <a:rPr lang="en-US" altLang="ko-KR" sz="1400" dirty="0"/>
                        <a:t> : -4.6, </a:t>
                      </a:r>
                      <a:r>
                        <a:rPr lang="en-US" altLang="ko-KR" sz="1400" dirty="0">
                          <a:solidFill>
                            <a:schemeClr val="accent4"/>
                          </a:solidFill>
                        </a:rPr>
                        <a:t>l, r </a:t>
                      </a:r>
                      <a:r>
                        <a:rPr lang="en-US" altLang="ko-KR" sz="1400" dirty="0"/>
                        <a:t>: |-4.7-(-4.6)|/2 = 0.05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(-4.65, -4.6, -4.55)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7709947"/>
                  </a:ext>
                </a:extLst>
              </a:tr>
              <a:tr h="3666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01-03-2015 3:00AM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-4.7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53247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accent4"/>
                          </a:solidFill>
                        </a:rPr>
                        <a:t>m</a:t>
                      </a:r>
                      <a:r>
                        <a:rPr lang="en-US" altLang="ko-KR" sz="1400" dirty="0"/>
                        <a:t> : -4.7, </a:t>
                      </a:r>
                      <a:r>
                        <a:rPr lang="en-US" altLang="ko-KR" sz="1400" dirty="0">
                          <a:solidFill>
                            <a:schemeClr val="accent4"/>
                          </a:solidFill>
                        </a:rPr>
                        <a:t>l, r </a:t>
                      </a:r>
                      <a:r>
                        <a:rPr lang="en-US" altLang="ko-KR" sz="1400" dirty="0"/>
                        <a:t>: |-5-(-4.7)|/2 = 0.15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53247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(-4.85, -4.7, -4.55)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80564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512165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그룹 1002">
            <a:extLst>
              <a:ext uri="{FF2B5EF4-FFF2-40B4-BE49-F238E27FC236}">
                <a16:creationId xmlns:a16="http://schemas.microsoft.com/office/drawing/2014/main" id="{1274BE4C-5EC9-49D0-9426-FFF5E169F0F5}"/>
              </a:ext>
            </a:extLst>
          </p:cNvPr>
          <p:cNvGrpSpPr/>
          <p:nvPr/>
        </p:nvGrpSpPr>
        <p:grpSpPr>
          <a:xfrm>
            <a:off x="-1213295" y="3771900"/>
            <a:ext cx="9351981" cy="7383397"/>
            <a:chOff x="-1617968" y="4489181"/>
            <a:chExt cx="9351981" cy="7383397"/>
          </a:xfrm>
        </p:grpSpPr>
        <p:pic>
          <p:nvPicPr>
            <p:cNvPr id="62" name="Object 5">
              <a:extLst>
                <a:ext uri="{FF2B5EF4-FFF2-40B4-BE49-F238E27FC236}">
                  <a16:creationId xmlns:a16="http://schemas.microsoft.com/office/drawing/2014/main" id="{96BE780D-C61A-4D52-95F8-098788C670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2580000">
              <a:off x="-1617968" y="4489181"/>
              <a:ext cx="9351981" cy="7383397"/>
            </a:xfrm>
            <a:prstGeom prst="rect">
              <a:avLst/>
            </a:prstGeom>
          </p:spPr>
        </p:pic>
      </p:grpSp>
      <p:grpSp>
        <p:nvGrpSpPr>
          <p:cNvPr id="59" name="그룹 1001">
            <a:extLst>
              <a:ext uri="{FF2B5EF4-FFF2-40B4-BE49-F238E27FC236}">
                <a16:creationId xmlns:a16="http://schemas.microsoft.com/office/drawing/2014/main" id="{3C61143E-ECA9-402E-BDB0-E311D764EBD5}"/>
              </a:ext>
            </a:extLst>
          </p:cNvPr>
          <p:cNvGrpSpPr/>
          <p:nvPr/>
        </p:nvGrpSpPr>
        <p:grpSpPr>
          <a:xfrm>
            <a:off x="11362174" y="3030208"/>
            <a:ext cx="9153525" cy="8517091"/>
            <a:chOff x="11362174" y="3030208"/>
            <a:chExt cx="9153525" cy="8517091"/>
          </a:xfrm>
        </p:grpSpPr>
        <p:pic>
          <p:nvPicPr>
            <p:cNvPr id="60" name="Object 2">
              <a:extLst>
                <a:ext uri="{FF2B5EF4-FFF2-40B4-BE49-F238E27FC236}">
                  <a16:creationId xmlns:a16="http://schemas.microsoft.com/office/drawing/2014/main" id="{D1953C62-2C05-490B-9896-6F3671DBC8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760000">
              <a:off x="11362174" y="3030208"/>
              <a:ext cx="9153525" cy="8517091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030200" y="2435004"/>
            <a:ext cx="1614035" cy="73198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9351D38-B924-41F5-BF09-5D807A1F4306}"/>
              </a:ext>
            </a:extLst>
          </p:cNvPr>
          <p:cNvSpPr txBox="1"/>
          <p:nvPr/>
        </p:nvSpPr>
        <p:spPr>
          <a:xfrm>
            <a:off x="13030200" y="2435004"/>
            <a:ext cx="3203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898D9B5F-F25C-48F8-9263-57BA2A22211A}"/>
              </a:ext>
            </a:extLst>
          </p:cNvPr>
          <p:cNvSpPr/>
          <p:nvPr/>
        </p:nvSpPr>
        <p:spPr>
          <a:xfrm>
            <a:off x="342128" y="2555393"/>
            <a:ext cx="17602199" cy="7116734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2FED3B7-61D4-4CCB-8BDD-097C93B9C2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altLang="ko-KR" smtClean="0"/>
              <a:pPr/>
              <a:t>15</a:t>
            </a:fld>
            <a:endParaRPr lang="en-US" dirty="0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8C96B567-86B5-48CB-B686-B1D12928B6A1}"/>
              </a:ext>
            </a:extLst>
          </p:cNvPr>
          <p:cNvSpPr/>
          <p:nvPr/>
        </p:nvSpPr>
        <p:spPr>
          <a:xfrm>
            <a:off x="1112159" y="4376395"/>
            <a:ext cx="6093833" cy="4174529"/>
          </a:xfrm>
          <a:prstGeom prst="rect">
            <a:avLst/>
          </a:prstGeom>
          <a:noFill/>
          <a:ln w="57150">
            <a:solidFill>
              <a:schemeClr val="accent6">
                <a:lumMod val="40000"/>
                <a:lumOff val="6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6" name="그룹 1004">
            <a:extLst>
              <a:ext uri="{FF2B5EF4-FFF2-40B4-BE49-F238E27FC236}">
                <a16:creationId xmlns:a16="http://schemas.microsoft.com/office/drawing/2014/main" id="{E340703A-8CF9-4F37-8E05-5D3F7E03E70C}"/>
              </a:ext>
            </a:extLst>
          </p:cNvPr>
          <p:cNvGrpSpPr/>
          <p:nvPr/>
        </p:nvGrpSpPr>
        <p:grpSpPr>
          <a:xfrm>
            <a:off x="12610177" y="4506832"/>
            <a:ext cx="87554" cy="2991205"/>
            <a:chOff x="18045406" y="6634883"/>
            <a:chExt cx="87554" cy="2991205"/>
          </a:xfrm>
        </p:grpSpPr>
        <p:pic>
          <p:nvPicPr>
            <p:cNvPr id="67" name="Object 33">
              <a:extLst>
                <a:ext uri="{FF2B5EF4-FFF2-40B4-BE49-F238E27FC236}">
                  <a16:creationId xmlns:a16="http://schemas.microsoft.com/office/drawing/2014/main" id="{1FE0C56B-73CC-41AE-9FD7-C7A405E0C14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16593580" y="8086709"/>
              <a:ext cx="2991205" cy="87554"/>
            </a:xfrm>
            <a:prstGeom prst="rect">
              <a:avLst/>
            </a:prstGeom>
          </p:spPr>
        </p:pic>
      </p:grpSp>
      <p:grpSp>
        <p:nvGrpSpPr>
          <p:cNvPr id="83" name="그룹 1003">
            <a:extLst>
              <a:ext uri="{FF2B5EF4-FFF2-40B4-BE49-F238E27FC236}">
                <a16:creationId xmlns:a16="http://schemas.microsoft.com/office/drawing/2014/main" id="{732D9E36-0E90-41F6-81CC-73C747F452E9}"/>
              </a:ext>
            </a:extLst>
          </p:cNvPr>
          <p:cNvGrpSpPr/>
          <p:nvPr/>
        </p:nvGrpSpPr>
        <p:grpSpPr>
          <a:xfrm>
            <a:off x="9794338" y="7183062"/>
            <a:ext cx="5514768" cy="1899438"/>
            <a:chOff x="10441163" y="6308500"/>
            <a:chExt cx="5456381" cy="3202524"/>
          </a:xfrm>
        </p:grpSpPr>
        <p:pic>
          <p:nvPicPr>
            <p:cNvPr id="84" name="Object 15">
              <a:extLst>
                <a:ext uri="{FF2B5EF4-FFF2-40B4-BE49-F238E27FC236}">
                  <a16:creationId xmlns:a16="http://schemas.microsoft.com/office/drawing/2014/main" id="{C2956ECD-578F-4221-B5C1-DCA6CB752DE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904421" y="4862270"/>
              <a:ext cx="10912762" cy="6405048"/>
            </a:xfrm>
            <a:prstGeom prst="rect">
              <a:avLst/>
            </a:prstGeom>
          </p:spPr>
        </p:pic>
        <p:pic>
          <p:nvPicPr>
            <p:cNvPr id="85" name="Object 16">
              <a:extLst>
                <a:ext uri="{FF2B5EF4-FFF2-40B4-BE49-F238E27FC236}">
                  <a16:creationId xmlns:a16="http://schemas.microsoft.com/office/drawing/2014/main" id="{64F8D54A-FABF-41C0-9F8E-84B57DD25F6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0441163" y="6308500"/>
              <a:ext cx="5456381" cy="3202524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F9EADB78-E013-4F3D-A7D1-7EA07481B53C}"/>
                  </a:ext>
                </a:extLst>
              </p:cNvPr>
              <p:cNvSpPr txBox="1"/>
              <p:nvPr/>
            </p:nvSpPr>
            <p:spPr>
              <a:xfrm>
                <a:off x="9975353" y="7377133"/>
                <a:ext cx="5292938" cy="14828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000" dirty="0">
                    <a:latin typeface="Amasis MT Pro Medium" panose="02040604050005020304" pitchFamily="18" charset="0"/>
                  </a:rPr>
                  <a:t>Total effect = </a:t>
                </a:r>
                <a:r>
                  <a:rPr lang="en-US" altLang="ko-KR" sz="2000" dirty="0">
                    <a:solidFill>
                      <a:schemeClr val="accent2"/>
                    </a:solidFill>
                    <a:latin typeface="Amasis MT Pro Medium" panose="02040604050005020304" pitchFamily="18" charset="0"/>
                  </a:rPr>
                  <a:t>Direct effect </a:t>
                </a:r>
                <a:r>
                  <a:rPr lang="en-US" altLang="ko-KR" sz="2000" dirty="0">
                    <a:latin typeface="Amasis MT Pro Medium" panose="02040604050005020304" pitchFamily="18" charset="0"/>
                  </a:rPr>
                  <a:t>+ </a:t>
                </a:r>
                <a:r>
                  <a:rPr lang="en-US" altLang="ko-KR" sz="2000" dirty="0">
                    <a:solidFill>
                      <a:schemeClr val="accent3">
                        <a:lumMod val="50000"/>
                      </a:schemeClr>
                    </a:solidFill>
                    <a:latin typeface="Amasis MT Pro Medium" panose="02040604050005020304" pitchFamily="18" charset="0"/>
                  </a:rPr>
                  <a:t>Indirect effect</a:t>
                </a:r>
              </a:p>
              <a:p>
                <a:endParaRPr lang="en-US" altLang="ko-KR" b="1" dirty="0">
                  <a:latin typeface="Amasis MT Pro Light" panose="020403040500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undOvr"/>
                          <m:ctrlPr>
                            <a:rPr lang="ko-KR" altLang="ko-KR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ko-KR" b="1" i="1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altLang="ko-KR" b="1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ko-KR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altLang="ko-KR" b="1" i="1">
                              <a:latin typeface="Cambria Math" panose="02040503050406030204" pitchFamily="18" charset="0"/>
                            </a:rPr>
                            <m:t>𝟕</m:t>
                          </m:r>
                        </m:sup>
                        <m:e>
                          <m:sSub>
                            <m:sSubPr>
                              <m:ctrlPr>
                                <a:rPr lang="ko-KR" altLang="ko-KR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1" i="1">
                                  <a:latin typeface="Cambria Math" panose="02040503050406030204" pitchFamily="18" charset="0"/>
                                </a:rPr>
                                <m:t>𝜷</m:t>
                              </m:r>
                            </m:e>
                            <m:sub>
                              <m:r>
                                <a:rPr lang="en-US" altLang="ko-KR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altLang="ko-KR" b="1" i="1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e>
                      </m:nary>
                      <m:r>
                        <a:rPr lang="en-US" altLang="ko-KR" b="1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ko-KR" altLang="en-US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ko-KR" b="1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𝒊</m:t>
                          </m:r>
                          <m:r>
                            <a:rPr lang="en-US" altLang="ko-KR" b="1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a:rPr lang="en-US" altLang="ko-KR" b="1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𝟏</m:t>
                          </m:r>
                          <m:r>
                            <a:rPr lang="en-US" altLang="ko-KR" b="1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altLang="ko-KR" b="1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𝒊</m:t>
                          </m:r>
                          <m:r>
                            <a:rPr lang="en-US" altLang="ko-KR" b="1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≠</m:t>
                          </m:r>
                          <m:r>
                            <a:rPr lang="en-US" altLang="ko-KR" b="1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𝟔</m:t>
                          </m:r>
                        </m:sub>
                        <m:sup>
                          <m:r>
                            <a:rPr lang="en-US" altLang="ko-KR" b="1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𝟖</m:t>
                          </m:r>
                        </m:sup>
                        <m:e>
                          <m:sSub>
                            <m:sSubPr>
                              <m:ctrlPr>
                                <a:rPr lang="ko-KR" altLang="en-US" b="1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1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𝜷</m:t>
                              </m:r>
                            </m:e>
                            <m:sub>
                              <m:r>
                                <a:rPr lang="en-US" altLang="ko-KR" b="1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𝟑</m:t>
                              </m:r>
                              <m:r>
                                <a:rPr lang="en-US" altLang="ko-KR" b="1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𝒊</m:t>
                              </m:r>
                            </m:sub>
                          </m:sSub>
                        </m:e>
                      </m:nary>
                      <m:r>
                        <a:rPr lang="en-US" altLang="ko-KR" b="1" i="1">
                          <a:latin typeface="Cambria Math" panose="02040503050406030204" pitchFamily="18" charset="0"/>
                          <a:ea typeface="SimSun" panose="02010600030101010101" pitchFamily="2" charset="-122"/>
                          <a:cs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ko-KR" altLang="en-US" b="1" i="1" smtClean="0">
                              <a:solidFill>
                                <a:schemeClr val="accent3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ko-KR" b="1" i="1">
                              <a:solidFill>
                                <a:schemeClr val="accent3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altLang="ko-KR" b="1" i="1">
                              <a:solidFill>
                                <a:schemeClr val="accent3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ko-KR" b="1" i="1">
                              <a:solidFill>
                                <a:schemeClr val="accent3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altLang="ko-KR" b="1" i="1">
                              <a:solidFill>
                                <a:schemeClr val="accent3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𝟕</m:t>
                          </m:r>
                        </m:sup>
                        <m:e>
                          <m:sSub>
                            <m:sSubPr>
                              <m:ctrlPr>
                                <a:rPr lang="ko-KR" altLang="en-US" b="1" i="1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1" i="1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𝜷</m:t>
                              </m:r>
                            </m:e>
                            <m:sub>
                              <m:r>
                                <a:rPr lang="en-US" altLang="ko-KR" b="1" i="1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altLang="ko-KR" b="1" i="1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e>
                      </m:nary>
                      <m:r>
                        <a:rPr lang="en-US" altLang="ko-KR" b="1" i="1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ko-KR" altLang="en-US" b="1" i="1">
                              <a:solidFill>
                                <a:schemeClr val="accent3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1" i="1">
                              <a:solidFill>
                                <a:schemeClr val="accent3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en-US" altLang="ko-KR" b="1" i="1">
                              <a:solidFill>
                                <a:schemeClr val="accent3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𝟑𝟔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latin typeface="Amasis MT Pro Light" panose="02040304050005020304" pitchFamily="18" charset="0"/>
                </a:endParaRPr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F9EADB78-E013-4F3D-A7D1-7EA07481B5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75353" y="7377133"/>
                <a:ext cx="5292938" cy="1482842"/>
              </a:xfrm>
              <a:prstGeom prst="rect">
                <a:avLst/>
              </a:prstGeom>
              <a:blipFill>
                <a:blip r:embed="rId8"/>
                <a:stretch>
                  <a:fillRect l="-1151" t="-205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1" name="그룹 1003">
            <a:extLst>
              <a:ext uri="{FF2B5EF4-FFF2-40B4-BE49-F238E27FC236}">
                <a16:creationId xmlns:a16="http://schemas.microsoft.com/office/drawing/2014/main" id="{0654588F-3017-40B0-8D75-0CB8CFC18159}"/>
              </a:ext>
            </a:extLst>
          </p:cNvPr>
          <p:cNvGrpSpPr/>
          <p:nvPr/>
        </p:nvGrpSpPr>
        <p:grpSpPr>
          <a:xfrm>
            <a:off x="-4250979" y="2476403"/>
            <a:ext cx="21596931" cy="1187860"/>
            <a:chOff x="6592262" y="-29255598"/>
            <a:chExt cx="10912762" cy="6405048"/>
          </a:xfrm>
        </p:grpSpPr>
        <p:pic>
          <p:nvPicPr>
            <p:cNvPr id="92" name="Object 15">
              <a:extLst>
                <a:ext uri="{FF2B5EF4-FFF2-40B4-BE49-F238E27FC236}">
                  <a16:creationId xmlns:a16="http://schemas.microsoft.com/office/drawing/2014/main" id="{757527CB-9743-4EC5-AB13-3DA9D52BC32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592262" y="-29255598"/>
              <a:ext cx="10912762" cy="6405048"/>
            </a:xfrm>
            <a:prstGeom prst="rect">
              <a:avLst/>
            </a:prstGeom>
          </p:spPr>
        </p:pic>
        <p:pic>
          <p:nvPicPr>
            <p:cNvPr id="94" name="Object 16">
              <a:extLst>
                <a:ext uri="{FF2B5EF4-FFF2-40B4-BE49-F238E27FC236}">
                  <a16:creationId xmlns:a16="http://schemas.microsoft.com/office/drawing/2014/main" id="{4F5E0630-5216-4989-91C1-0B5D94ED28A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254251" y="-27804042"/>
              <a:ext cx="5456381" cy="3202524"/>
            </a:xfrm>
            <a:prstGeom prst="rect">
              <a:avLst/>
            </a:prstGeom>
          </p:spPr>
        </p:pic>
      </p:grpSp>
      <p:sp>
        <p:nvSpPr>
          <p:cNvPr id="95" name="TextBox 94">
            <a:extLst>
              <a:ext uri="{FF2B5EF4-FFF2-40B4-BE49-F238E27FC236}">
                <a16:creationId xmlns:a16="http://schemas.microsoft.com/office/drawing/2014/main" id="{4819B9E2-EC99-4740-B673-34161859F3AD}"/>
              </a:ext>
            </a:extLst>
          </p:cNvPr>
          <p:cNvSpPr txBox="1"/>
          <p:nvPr/>
        </p:nvSpPr>
        <p:spPr>
          <a:xfrm>
            <a:off x="1180408" y="2810390"/>
            <a:ext cx="110180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Amasis MT Pro Medium" panose="02040604050005020304" pitchFamily="18" charset="0"/>
                <a:cs typeface="Cascadia Code SemiBold" panose="020B0609020000020004" pitchFamily="49" charset="0"/>
              </a:rPr>
              <a:t>Fuzzy Mediation Analysis for </a:t>
            </a:r>
            <a:r>
              <a:rPr lang="en-US" altLang="ko-KR" sz="2400" dirty="0">
                <a:solidFill>
                  <a:schemeClr val="accent1">
                    <a:lumMod val="75000"/>
                  </a:schemeClr>
                </a:solidFill>
                <a:latin typeface="Amasis MT Pro Medium" panose="02040604050005020304" pitchFamily="18" charset="0"/>
                <a:cs typeface="Cascadia Code SemiBold" panose="020B0609020000020004" pitchFamily="49" charset="0"/>
              </a:rPr>
              <a:t>multiple covariates </a:t>
            </a:r>
            <a:r>
              <a:rPr lang="en-US" altLang="ko-KR" sz="2400" dirty="0">
                <a:solidFill>
                  <a:schemeClr val="bg1"/>
                </a:solidFill>
                <a:latin typeface="Amasis MT Pro Medium" panose="02040604050005020304" pitchFamily="18" charset="0"/>
                <a:cs typeface="Cascadia Code SemiBold" panose="020B0609020000020004" pitchFamily="49" charset="0"/>
              </a:rPr>
              <a:t>with </a:t>
            </a:r>
            <a:r>
              <a:rPr lang="en-US" altLang="ko-KR" sz="2400" dirty="0">
                <a:solidFill>
                  <a:schemeClr val="accent1">
                    <a:lumMod val="75000"/>
                  </a:schemeClr>
                </a:solidFill>
                <a:latin typeface="Amasis MT Pro Medium" panose="02040604050005020304" pitchFamily="18" charset="0"/>
                <a:cs typeface="Cascadia Code SemiBold" panose="020B0609020000020004" pitchFamily="49" charset="0"/>
              </a:rPr>
              <a:t>one mediator</a:t>
            </a:r>
            <a:endParaRPr lang="ko-KR" altLang="en-US" sz="2400" dirty="0">
              <a:solidFill>
                <a:schemeClr val="accent1">
                  <a:lumMod val="75000"/>
                </a:schemeClr>
              </a:solidFill>
              <a:latin typeface="Amasis MT Pro Medium" panose="02040604050005020304" pitchFamily="18" charset="0"/>
              <a:cs typeface="Cascadia Code SemiBold" panose="020B0609020000020004" pitchFamily="49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6ECAE19-26F6-4FD1-A833-8583EC4577E1}"/>
              </a:ext>
            </a:extLst>
          </p:cNvPr>
          <p:cNvSpPr txBox="1"/>
          <p:nvPr/>
        </p:nvSpPr>
        <p:spPr>
          <a:xfrm>
            <a:off x="340211" y="1551475"/>
            <a:ext cx="105563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atin typeface="Amasis MT Pro" panose="02040504050005020304" pitchFamily="18" charset="0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2. Modeling with solar power data</a:t>
            </a:r>
            <a:endParaRPr lang="ko-KR" altLang="en-US" sz="3200" b="1" dirty="0">
              <a:latin typeface="Amasis MT Pro" panose="02040504050005020304" pitchFamily="18" charset="0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grpSp>
        <p:nvGrpSpPr>
          <p:cNvPr id="53" name="그룹 1001">
            <a:extLst>
              <a:ext uri="{FF2B5EF4-FFF2-40B4-BE49-F238E27FC236}">
                <a16:creationId xmlns:a16="http://schemas.microsoft.com/office/drawing/2014/main" id="{774CBE1E-A8FB-428A-9827-660118E8BD30}"/>
              </a:ext>
            </a:extLst>
          </p:cNvPr>
          <p:cNvGrpSpPr/>
          <p:nvPr/>
        </p:nvGrpSpPr>
        <p:grpSpPr>
          <a:xfrm>
            <a:off x="-265476" y="450930"/>
            <a:ext cx="18947470" cy="640511"/>
            <a:chOff x="-265476" y="450930"/>
            <a:chExt cx="18947470" cy="640511"/>
          </a:xfrm>
        </p:grpSpPr>
        <p:pic>
          <p:nvPicPr>
            <p:cNvPr id="54" name="Object 2">
              <a:extLst>
                <a:ext uri="{FF2B5EF4-FFF2-40B4-BE49-F238E27FC236}">
                  <a16:creationId xmlns:a16="http://schemas.microsoft.com/office/drawing/2014/main" id="{0D0875A3-3F5D-49B1-8E5E-7F5741C5BE0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265476" y="450930"/>
              <a:ext cx="18947470" cy="640511"/>
            </a:xfrm>
            <a:prstGeom prst="rect">
              <a:avLst/>
            </a:prstGeom>
          </p:spPr>
        </p:pic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E6291617-6C51-47A2-947F-8376F18C41A4}"/>
              </a:ext>
            </a:extLst>
          </p:cNvPr>
          <p:cNvSpPr txBox="1"/>
          <p:nvPr/>
        </p:nvSpPr>
        <p:spPr>
          <a:xfrm>
            <a:off x="14994948" y="575921"/>
            <a:ext cx="1928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accent5">
                    <a:lumMod val="75000"/>
                  </a:schemeClr>
                </a:solidFill>
                <a:latin typeface="Abadi" panose="020B0604020104020204" pitchFamily="34" charset="0"/>
              </a:rPr>
              <a:t>Conclusion</a:t>
            </a:r>
            <a:endParaRPr lang="ko-KR" altLang="en-US" sz="2000" dirty="0">
              <a:solidFill>
                <a:schemeClr val="accent5">
                  <a:lumMod val="7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9B985AB-6617-413C-82C7-7429649301B5}"/>
              </a:ext>
            </a:extLst>
          </p:cNvPr>
          <p:cNvSpPr txBox="1"/>
          <p:nvPr/>
        </p:nvSpPr>
        <p:spPr>
          <a:xfrm>
            <a:off x="6996210" y="581966"/>
            <a:ext cx="1928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accent5">
                    <a:lumMod val="75000"/>
                  </a:schemeClr>
                </a:solidFill>
                <a:latin typeface="Abadi" panose="020B0604020202020204" pitchFamily="34" charset="0"/>
              </a:rPr>
              <a:t>Preliminaries</a:t>
            </a:r>
            <a:endParaRPr lang="ko-KR" altLang="en-US" sz="2000" dirty="0">
              <a:solidFill>
                <a:schemeClr val="accent5">
                  <a:lumMod val="75000"/>
                </a:schemeClr>
              </a:solidFill>
              <a:latin typeface="Abadi" panose="020B0604020202020204" pitchFamily="34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E5392A07-030A-4388-A669-AB49B43210C8}"/>
              </a:ext>
            </a:extLst>
          </p:cNvPr>
          <p:cNvSpPr txBox="1"/>
          <p:nvPr/>
        </p:nvSpPr>
        <p:spPr>
          <a:xfrm>
            <a:off x="9806147" y="571097"/>
            <a:ext cx="1928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accent6"/>
                </a:solidFill>
                <a:latin typeface="Abadi" panose="020B0604020202020204" pitchFamily="34" charset="0"/>
              </a:rPr>
              <a:t>Our study</a:t>
            </a:r>
            <a:endParaRPr lang="ko-KR" altLang="en-US" sz="2000" dirty="0">
              <a:solidFill>
                <a:schemeClr val="accent6"/>
              </a:solidFill>
              <a:latin typeface="Abadi" panose="020B0604020202020204" pitchFamily="34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C109BE9A-C7A6-4207-A540-B867E0D18EA0}"/>
              </a:ext>
            </a:extLst>
          </p:cNvPr>
          <p:cNvSpPr txBox="1"/>
          <p:nvPr/>
        </p:nvSpPr>
        <p:spPr>
          <a:xfrm>
            <a:off x="4619487" y="571097"/>
            <a:ext cx="1928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accent5">
                    <a:lumMod val="75000"/>
                  </a:schemeClr>
                </a:solidFill>
                <a:latin typeface="Abadi" panose="020B0604020202020204" pitchFamily="34" charset="0"/>
              </a:rPr>
              <a:t>Introduction</a:t>
            </a:r>
            <a:endParaRPr lang="ko-KR" altLang="en-US" sz="2000" dirty="0">
              <a:solidFill>
                <a:schemeClr val="accent5">
                  <a:lumMod val="75000"/>
                </a:schemeClr>
              </a:solidFill>
              <a:latin typeface="Abadi" panose="020B0604020202020204" pitchFamily="34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035AD20E-8715-4EF8-8E02-1D97AFB26A81}"/>
              </a:ext>
            </a:extLst>
          </p:cNvPr>
          <p:cNvSpPr txBox="1"/>
          <p:nvPr/>
        </p:nvSpPr>
        <p:spPr>
          <a:xfrm>
            <a:off x="12704515" y="571097"/>
            <a:ext cx="10006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accent5">
                    <a:lumMod val="75000"/>
                  </a:schemeClr>
                </a:solidFill>
                <a:latin typeface="Abadi" panose="020B0604020202020204" pitchFamily="34" charset="0"/>
              </a:rPr>
              <a:t>Result</a:t>
            </a:r>
            <a:endParaRPr lang="ko-KR" altLang="en-US" sz="2000" dirty="0">
              <a:solidFill>
                <a:schemeClr val="accent5">
                  <a:lumMod val="75000"/>
                </a:schemeClr>
              </a:solidFill>
              <a:latin typeface="Abadi" panose="020B060402020202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D90ADF8-F7BC-42C5-871C-82EF03427DAB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34167" t="38927" r="25317" b="18871"/>
          <a:stretch/>
        </p:blipFill>
        <p:spPr>
          <a:xfrm>
            <a:off x="1169977" y="4594263"/>
            <a:ext cx="6028414" cy="3515353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494011DE-2217-4333-B007-45BD8EE970B6}"/>
              </a:ext>
            </a:extLst>
          </p:cNvPr>
          <p:cNvSpPr/>
          <p:nvPr/>
        </p:nvSpPr>
        <p:spPr>
          <a:xfrm>
            <a:off x="7600099" y="3907583"/>
            <a:ext cx="10134666" cy="710243"/>
          </a:xfrm>
          <a:prstGeom prst="roundRect">
            <a:avLst>
              <a:gd name="adj" fmla="val 45596"/>
            </a:avLst>
          </a:prstGeom>
          <a:solidFill>
            <a:schemeClr val="bg1"/>
          </a:solidFill>
          <a:ln w="38100">
            <a:solidFill>
              <a:srgbClr val="A7D5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0" name="Object 39">
            <a:extLst>
              <a:ext uri="{FF2B5EF4-FFF2-40B4-BE49-F238E27FC236}">
                <a16:creationId xmlns:a16="http://schemas.microsoft.com/office/drawing/2014/main" id="{CC13181A-06BE-49A1-A1F6-64E0CAF93AB4}"/>
              </a:ext>
            </a:extLst>
          </p:cNvPr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817363" y="4057286"/>
            <a:ext cx="1062801" cy="484075"/>
          </a:xfrm>
          <a:prstGeom prst="rect">
            <a:avLst/>
          </a:prstGeom>
        </p:spPr>
      </p:pic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A84440B6-C08C-4E4C-B550-43A2B50BF2CE}"/>
              </a:ext>
            </a:extLst>
          </p:cNvPr>
          <p:cNvSpPr/>
          <p:nvPr/>
        </p:nvSpPr>
        <p:spPr>
          <a:xfrm>
            <a:off x="7600099" y="5050742"/>
            <a:ext cx="10134666" cy="694046"/>
          </a:xfrm>
          <a:prstGeom prst="roundRect">
            <a:avLst>
              <a:gd name="adj" fmla="val 45596"/>
            </a:avLst>
          </a:prstGeom>
          <a:solidFill>
            <a:schemeClr val="bg1"/>
          </a:solidFill>
          <a:ln w="38100">
            <a:solidFill>
              <a:srgbClr val="A7D5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06A4E827-D841-48BD-AB88-57ACF328BF2A}"/>
                  </a:ext>
                </a:extLst>
              </p:cNvPr>
              <p:cNvSpPr txBox="1"/>
              <p:nvPr/>
            </p:nvSpPr>
            <p:spPr>
              <a:xfrm>
                <a:off x="8912067" y="4057286"/>
                <a:ext cx="7090455" cy="3460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ko-KR" altLang="ko-KR" sz="1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x-none" altLang="ko-KR" sz="16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acc>
                      <m:r>
                        <a:rPr lang="x-none" altLang="ko-KR" sz="16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ko-KR" altLang="ko-KR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altLang="ko-KR" sz="1600" i="1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  <m:r>
                        <a:rPr lang="x-none" altLang="ko-KR" sz="1600" i="1">
                          <a:latin typeface="Cambria Math" panose="02040503050406030204" pitchFamily="18" charset="0"/>
                        </a:rPr>
                        <m:t> ⊕</m:t>
                      </m:r>
                      <m:sSub>
                        <m:sSubPr>
                          <m:ctrlPr>
                            <a:rPr lang="ko-KR" altLang="ko-KR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altLang="ko-KR" sz="1600" i="1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acc>
                        <m:accPr>
                          <m:chr m:val="̃"/>
                          <m:ctrlPr>
                            <a:rPr lang="ko-KR" altLang="ko-KR" sz="1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ko-KR" altLang="ko-KR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x-none" altLang="ko-KR" sz="16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x-none" altLang="ko-KR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lang="x-none" altLang="ko-KR" sz="1600" i="1">
                          <a:latin typeface="Cambria Math" panose="02040503050406030204" pitchFamily="18" charset="0"/>
                        </a:rPr>
                        <m:t>⊕</m:t>
                      </m:r>
                      <m:sSub>
                        <m:sSubPr>
                          <m:ctrlPr>
                            <a:rPr lang="ko-KR" altLang="ko-KR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altLang="ko-KR" sz="1600" i="1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acc>
                        <m:accPr>
                          <m:chr m:val="̃"/>
                          <m:ctrlPr>
                            <a:rPr lang="ko-KR" altLang="ko-KR" sz="1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ko-KR" altLang="ko-KR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x-none" altLang="ko-KR" sz="16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x-none" altLang="ko-KR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  <m:r>
                        <a:rPr lang="en-US" altLang="ko-KR" sz="1600" i="1">
                          <a:latin typeface="Cambria Math" panose="02040503050406030204" pitchFamily="18" charset="0"/>
                        </a:rPr>
                        <m:t>⊕</m:t>
                      </m:r>
                      <m:sSub>
                        <m:sSubPr>
                          <m:ctrlPr>
                            <a:rPr lang="ko-KR" altLang="ko-KR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altLang="ko-KR" sz="1600" i="1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  <m:acc>
                        <m:accPr>
                          <m:chr m:val="̃"/>
                          <m:ctrlPr>
                            <a:rPr lang="ko-KR" altLang="ko-KR" sz="1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ko-KR" altLang="ko-KR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x-none" altLang="ko-KR" sz="16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x-none" altLang="ko-KR" sz="16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acc>
                      <m:r>
                        <a:rPr lang="en-US" altLang="ko-KR" sz="1600" i="1">
                          <a:latin typeface="Cambria Math" panose="02040503050406030204" pitchFamily="18" charset="0"/>
                        </a:rPr>
                        <m:t>⊕</m:t>
                      </m:r>
                      <m:sSub>
                        <m:sSubPr>
                          <m:ctrlPr>
                            <a:rPr lang="ko-KR" altLang="ko-KR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altLang="ko-KR" sz="1600" i="1">
                              <a:latin typeface="Cambria Math" panose="02040503050406030204" pitchFamily="18" charset="0"/>
                            </a:rPr>
                            <m:t>14</m:t>
                          </m:r>
                        </m:sub>
                      </m:sSub>
                      <m:acc>
                        <m:accPr>
                          <m:chr m:val="̃"/>
                          <m:ctrlPr>
                            <a:rPr lang="ko-KR" altLang="ko-KR" sz="1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ko-KR" altLang="ko-KR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x-none" altLang="ko-KR" sz="16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x-none" altLang="ko-KR" sz="16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acc>
                      <m:r>
                        <a:rPr lang="en-US" altLang="ko-KR" sz="1600" i="1">
                          <a:latin typeface="Cambria Math" panose="02040503050406030204" pitchFamily="18" charset="0"/>
                        </a:rPr>
                        <m:t>⊕</m:t>
                      </m:r>
                      <m:sSub>
                        <m:sSubPr>
                          <m:ctrlPr>
                            <a:rPr lang="ko-KR" altLang="ko-KR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altLang="ko-KR" sz="1600" i="1">
                              <a:latin typeface="Cambria Math" panose="02040503050406030204" pitchFamily="18" charset="0"/>
                            </a:rPr>
                            <m:t>15</m:t>
                          </m:r>
                        </m:sub>
                      </m:sSub>
                      <m:acc>
                        <m:accPr>
                          <m:chr m:val="̃"/>
                          <m:ctrlPr>
                            <a:rPr lang="ko-KR" altLang="ko-KR" sz="1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ko-KR" altLang="ko-KR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x-none" altLang="ko-KR" sz="16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x-none" altLang="ko-KR" sz="1600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e>
                      </m:acc>
                      <m:r>
                        <a:rPr lang="en-US" altLang="ko-KR" sz="1600" i="1">
                          <a:latin typeface="Cambria Math" panose="02040503050406030204" pitchFamily="18" charset="0"/>
                        </a:rPr>
                        <m:t>⊕</m:t>
                      </m:r>
                      <m:sSub>
                        <m:sSubPr>
                          <m:ctrlPr>
                            <a:rPr lang="ko-KR" altLang="ko-KR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altLang="ko-KR" sz="1600" i="1">
                              <a:latin typeface="Cambria Math" panose="02040503050406030204" pitchFamily="18" charset="0"/>
                            </a:rPr>
                            <m:t>16</m:t>
                          </m:r>
                        </m:sub>
                      </m:sSub>
                      <m:acc>
                        <m:accPr>
                          <m:chr m:val="̃"/>
                          <m:ctrlPr>
                            <a:rPr lang="ko-KR" altLang="ko-KR" sz="1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ko-KR" altLang="ko-KR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x-none" altLang="ko-KR" sz="16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x-none" altLang="ko-KR" sz="1600" i="1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e>
                      </m:acc>
                      <m:r>
                        <a:rPr lang="en-US" altLang="ko-KR" sz="1600" i="1">
                          <a:latin typeface="Cambria Math" panose="02040503050406030204" pitchFamily="18" charset="0"/>
                        </a:rPr>
                        <m:t>⊕</m:t>
                      </m:r>
                      <m:sSub>
                        <m:sSubPr>
                          <m:ctrlPr>
                            <a:rPr lang="ko-KR" altLang="ko-KR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altLang="ko-KR" sz="1600" i="1">
                              <a:latin typeface="Cambria Math" panose="02040503050406030204" pitchFamily="18" charset="0"/>
                            </a:rPr>
                            <m:t>17</m:t>
                          </m:r>
                        </m:sub>
                      </m:sSub>
                      <m:acc>
                        <m:accPr>
                          <m:chr m:val="̃"/>
                          <m:ctrlPr>
                            <a:rPr lang="ko-KR" altLang="ko-KR" sz="1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ko-KR" altLang="ko-KR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x-none" altLang="ko-KR" sz="16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x-none" altLang="ko-KR" sz="1600" i="1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b>
                          </m:sSub>
                        </m:e>
                      </m:acc>
                      <m:r>
                        <a:rPr lang="en-US" altLang="ko-KR" sz="16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ko-KR" altLang="ko-KR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i="1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altLang="ko-KR" sz="16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ko-KR" dirty="0">
                  <a:solidFill>
                    <a:srgbClr val="000000"/>
                  </a:solidFill>
                  <a:effectLst/>
                  <a:latin typeface="Palatino Linotype" panose="0204050205050503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06A4E827-D841-48BD-AB88-57ACF328BF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2067" y="4057286"/>
                <a:ext cx="7090455" cy="346057"/>
              </a:xfrm>
              <a:prstGeom prst="rect">
                <a:avLst/>
              </a:prstGeom>
              <a:blipFill>
                <a:blip r:embed="rId12"/>
                <a:stretch>
                  <a:fillRect t="-1786" b="-1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4" name="Object 47">
            <a:extLst>
              <a:ext uri="{FF2B5EF4-FFF2-40B4-BE49-F238E27FC236}">
                <a16:creationId xmlns:a16="http://schemas.microsoft.com/office/drawing/2014/main" id="{57D2773D-5BFF-4512-BE55-6951CC815474}"/>
              </a:ext>
            </a:extLst>
          </p:cNvPr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811167" y="5218147"/>
            <a:ext cx="1144842" cy="4840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81E12374-9F61-48A4-8E88-26E8D5490028}"/>
                  </a:ext>
                </a:extLst>
              </p:cNvPr>
              <p:cNvSpPr txBox="1"/>
              <p:nvPr/>
            </p:nvSpPr>
            <p:spPr>
              <a:xfrm>
                <a:off x="8880164" y="5212709"/>
                <a:ext cx="7901670" cy="3776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ko-KR" altLang="ko-KR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x-none" altLang="ko-KR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</m:acc>
                      <m:r>
                        <a:rPr lang="x-none" altLang="ko-KR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ko-KR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20</m:t>
                          </m:r>
                        </m:sub>
                      </m:sSub>
                      <m:r>
                        <a:rPr lang="x-none" altLang="ko-KR" i="1">
                          <a:latin typeface="Cambria Math" panose="02040503050406030204" pitchFamily="18" charset="0"/>
                        </a:rPr>
                        <m:t> ⊕</m:t>
                      </m:r>
                      <m:sSub>
                        <m:sSubPr>
                          <m:ctrlPr>
                            <a:rPr lang="ko-KR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  <m:acc>
                        <m:accPr>
                          <m:chr m:val="̃"/>
                          <m:ctrlPr>
                            <a:rPr lang="ko-KR" altLang="ko-KR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ko-KR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x-none" altLang="ko-KR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x-none" altLang="ko-K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lang="x-none" altLang="ko-KR" i="1">
                          <a:latin typeface="Cambria Math" panose="02040503050406030204" pitchFamily="18" charset="0"/>
                        </a:rPr>
                        <m:t>⊕</m:t>
                      </m:r>
                      <m:sSub>
                        <m:sSubPr>
                          <m:ctrlPr>
                            <a:rPr lang="ko-KR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  <m:acc>
                        <m:accPr>
                          <m:chr m:val="̃"/>
                          <m:ctrlPr>
                            <a:rPr lang="ko-KR" altLang="ko-KR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ko-KR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x-none" altLang="ko-KR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x-none" altLang="ko-K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  <m:r>
                        <a:rPr lang="en-US" altLang="ko-KR" i="1">
                          <a:latin typeface="Cambria Math" panose="02040503050406030204" pitchFamily="18" charset="0"/>
                        </a:rPr>
                        <m:t>⊕</m:t>
                      </m:r>
                      <m:sSub>
                        <m:sSubPr>
                          <m:ctrlPr>
                            <a:rPr lang="ko-KR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23</m:t>
                          </m:r>
                        </m:sub>
                      </m:sSub>
                      <m:acc>
                        <m:accPr>
                          <m:chr m:val="̃"/>
                          <m:ctrlPr>
                            <a:rPr lang="ko-KR" altLang="ko-KR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ko-KR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x-none" altLang="ko-KR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x-none" altLang="ko-KR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acc>
                      <m:r>
                        <a:rPr lang="en-US" altLang="ko-KR" i="1">
                          <a:latin typeface="Cambria Math" panose="02040503050406030204" pitchFamily="18" charset="0"/>
                        </a:rPr>
                        <m:t>⊕</m:t>
                      </m:r>
                      <m:sSub>
                        <m:sSubPr>
                          <m:ctrlPr>
                            <a:rPr lang="ko-KR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24</m:t>
                          </m:r>
                        </m:sub>
                      </m:sSub>
                      <m:acc>
                        <m:accPr>
                          <m:chr m:val="̃"/>
                          <m:ctrlPr>
                            <a:rPr lang="ko-KR" altLang="ko-KR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ko-KR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x-none" altLang="ko-KR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x-none" altLang="ko-KR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acc>
                      <m:r>
                        <a:rPr lang="en-US" altLang="ko-KR" i="1">
                          <a:latin typeface="Cambria Math" panose="02040503050406030204" pitchFamily="18" charset="0"/>
                        </a:rPr>
                        <m:t>⊕</m:t>
                      </m:r>
                      <m:sSub>
                        <m:sSubPr>
                          <m:ctrlPr>
                            <a:rPr lang="ko-KR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25</m:t>
                          </m:r>
                        </m:sub>
                      </m:sSub>
                      <m:acc>
                        <m:accPr>
                          <m:chr m:val="̃"/>
                          <m:ctrlPr>
                            <a:rPr lang="ko-KR" altLang="ko-KR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ko-KR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x-none" altLang="ko-KR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x-none" altLang="ko-KR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e>
                      </m:acc>
                      <m:r>
                        <a:rPr lang="en-US" altLang="ko-KR" i="1">
                          <a:latin typeface="Cambria Math" panose="02040503050406030204" pitchFamily="18" charset="0"/>
                        </a:rPr>
                        <m:t>⊕</m:t>
                      </m:r>
                      <m:sSub>
                        <m:sSubPr>
                          <m:ctrlPr>
                            <a:rPr lang="ko-KR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26</m:t>
                          </m:r>
                        </m:sub>
                      </m:sSub>
                      <m:acc>
                        <m:accPr>
                          <m:chr m:val="̃"/>
                          <m:ctrlPr>
                            <a:rPr lang="ko-KR" altLang="ko-KR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ko-KR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x-none" altLang="ko-KR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x-none" altLang="ko-KR" i="1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e>
                      </m:acc>
                      <m:r>
                        <a:rPr lang="en-US" altLang="ko-KR" i="1">
                          <a:latin typeface="Cambria Math" panose="02040503050406030204" pitchFamily="18" charset="0"/>
                        </a:rPr>
                        <m:t>⊕</m:t>
                      </m:r>
                      <m:sSub>
                        <m:sSubPr>
                          <m:ctrlPr>
                            <a:rPr lang="ko-KR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27</m:t>
                          </m:r>
                        </m:sub>
                      </m:sSub>
                      <m:acc>
                        <m:accPr>
                          <m:chr m:val="̃"/>
                          <m:ctrlPr>
                            <a:rPr lang="ko-KR" altLang="ko-KR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ko-KR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x-none" altLang="ko-KR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x-none" altLang="ko-KR" i="1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b>
                          </m:sSub>
                        </m:e>
                      </m:acc>
                      <m:r>
                        <a:rPr lang="en-US" altLang="ko-KR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ko-KR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ko-KR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81E12374-9F61-48A4-8E88-26E8D54900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80164" y="5212709"/>
                <a:ext cx="7901670" cy="377667"/>
              </a:xfrm>
              <a:prstGeom prst="rect">
                <a:avLst/>
              </a:prstGeom>
              <a:blipFill>
                <a:blip r:embed="rId14"/>
                <a:stretch>
                  <a:fillRect t="-8065" r="-1312" b="-145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9" name="사각형: 둥근 모서리 88">
            <a:extLst>
              <a:ext uri="{FF2B5EF4-FFF2-40B4-BE49-F238E27FC236}">
                <a16:creationId xmlns:a16="http://schemas.microsoft.com/office/drawing/2014/main" id="{532EEBAE-33AB-484D-9D64-998330D0B520}"/>
              </a:ext>
            </a:extLst>
          </p:cNvPr>
          <p:cNvSpPr/>
          <p:nvPr/>
        </p:nvSpPr>
        <p:spPr>
          <a:xfrm>
            <a:off x="7603309" y="6185424"/>
            <a:ext cx="10134666" cy="727076"/>
          </a:xfrm>
          <a:prstGeom prst="roundRect">
            <a:avLst>
              <a:gd name="adj" fmla="val 45596"/>
            </a:avLst>
          </a:prstGeom>
          <a:solidFill>
            <a:schemeClr val="bg1"/>
          </a:solidFill>
          <a:ln w="38100">
            <a:solidFill>
              <a:srgbClr val="A7D5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8" name="Object 54">
            <a:extLst>
              <a:ext uri="{FF2B5EF4-FFF2-40B4-BE49-F238E27FC236}">
                <a16:creationId xmlns:a16="http://schemas.microsoft.com/office/drawing/2014/main" id="{E6F1F180-1389-4DFE-B7A8-9E318B89653B}"/>
              </a:ext>
            </a:extLst>
          </p:cNvPr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779993" y="6392658"/>
            <a:ext cx="1205175" cy="48756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C23D82E2-F1D3-4DC7-8776-0971277936FB}"/>
                  </a:ext>
                </a:extLst>
              </p:cNvPr>
              <p:cNvSpPr txBox="1"/>
              <p:nvPr/>
            </p:nvSpPr>
            <p:spPr>
              <a:xfrm>
                <a:off x="8901956" y="6373808"/>
                <a:ext cx="8787072" cy="65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ko-KR" altLang="ko-KR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x-none" altLang="ko-KR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acc>
                      <m:r>
                        <a:rPr lang="x-none" altLang="ko-KR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ko-KR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30</m:t>
                          </m:r>
                        </m:sub>
                      </m:sSub>
                      <m:r>
                        <a:rPr lang="x-none" altLang="ko-KR" i="1">
                          <a:latin typeface="Cambria Math" panose="02040503050406030204" pitchFamily="18" charset="0"/>
                        </a:rPr>
                        <m:t> ⊕</m:t>
                      </m:r>
                      <m:sSub>
                        <m:sSubPr>
                          <m:ctrlPr>
                            <a:rPr lang="ko-KR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31</m:t>
                          </m:r>
                        </m:sub>
                      </m:sSub>
                      <m:acc>
                        <m:accPr>
                          <m:chr m:val="̃"/>
                          <m:ctrlPr>
                            <a:rPr lang="ko-KR" altLang="ko-KR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ko-KR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x-none" altLang="ko-KR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x-none" altLang="ko-K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lang="x-none" altLang="ko-KR" i="1">
                          <a:latin typeface="Cambria Math" panose="02040503050406030204" pitchFamily="18" charset="0"/>
                        </a:rPr>
                        <m:t>⊕</m:t>
                      </m:r>
                      <m:sSub>
                        <m:sSubPr>
                          <m:ctrlPr>
                            <a:rPr lang="ko-KR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32</m:t>
                          </m:r>
                        </m:sub>
                      </m:sSub>
                      <m:acc>
                        <m:accPr>
                          <m:chr m:val="̃"/>
                          <m:ctrlPr>
                            <a:rPr lang="ko-KR" altLang="ko-KR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ko-KR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x-none" altLang="ko-KR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x-none" altLang="ko-K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  <m:r>
                        <a:rPr lang="en-US" altLang="ko-KR" i="1">
                          <a:latin typeface="Cambria Math" panose="02040503050406030204" pitchFamily="18" charset="0"/>
                        </a:rPr>
                        <m:t>⊕</m:t>
                      </m:r>
                      <m:sSub>
                        <m:sSubPr>
                          <m:ctrlPr>
                            <a:rPr lang="ko-KR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33</m:t>
                          </m:r>
                        </m:sub>
                      </m:sSub>
                      <m:acc>
                        <m:accPr>
                          <m:chr m:val="̃"/>
                          <m:ctrlPr>
                            <a:rPr lang="ko-KR" altLang="ko-KR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ko-KR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x-none" altLang="ko-KR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x-none" altLang="ko-KR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acc>
                      <m:r>
                        <a:rPr lang="en-US" altLang="ko-KR" i="1">
                          <a:latin typeface="Cambria Math" panose="02040503050406030204" pitchFamily="18" charset="0"/>
                        </a:rPr>
                        <m:t>⊕</m:t>
                      </m:r>
                      <m:sSub>
                        <m:sSubPr>
                          <m:ctrlPr>
                            <a:rPr lang="ko-KR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34</m:t>
                          </m:r>
                        </m:sub>
                      </m:sSub>
                      <m:acc>
                        <m:accPr>
                          <m:chr m:val="̃"/>
                          <m:ctrlPr>
                            <a:rPr lang="ko-KR" altLang="ko-KR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ko-KR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x-none" altLang="ko-KR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x-none" altLang="ko-KR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acc>
                      <m:r>
                        <a:rPr lang="en-US" altLang="ko-KR" i="1">
                          <a:latin typeface="Cambria Math" panose="02040503050406030204" pitchFamily="18" charset="0"/>
                        </a:rPr>
                        <m:t>⊕</m:t>
                      </m:r>
                      <m:sSub>
                        <m:sSubPr>
                          <m:ctrlPr>
                            <a:rPr lang="ko-KR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35</m:t>
                          </m:r>
                        </m:sub>
                      </m:sSub>
                      <m:acc>
                        <m:accPr>
                          <m:chr m:val="̃"/>
                          <m:ctrlPr>
                            <a:rPr lang="ko-KR" altLang="ko-KR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ko-KR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x-none" altLang="ko-KR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x-none" altLang="ko-KR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e>
                      </m:acc>
                      <m:r>
                        <a:rPr lang="en-US" altLang="ko-KR" i="1">
                          <a:latin typeface="Cambria Math" panose="02040503050406030204" pitchFamily="18" charset="0"/>
                        </a:rPr>
                        <m:t>⊕</m:t>
                      </m:r>
                      <m:sSub>
                        <m:sSubPr>
                          <m:ctrlPr>
                            <a:rPr lang="ko-KR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36</m:t>
                          </m:r>
                        </m:sub>
                      </m:sSub>
                      <m:acc>
                        <m:accPr>
                          <m:chr m:val="̃"/>
                          <m:ctrlPr>
                            <a:rPr lang="ko-KR" altLang="ko-KR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ko-KR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x-none" altLang="ko-KR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x-none" altLang="ko-KR" i="1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e>
                      </m:acc>
                      <m:r>
                        <a:rPr lang="en-US" altLang="ko-KR" i="1">
                          <a:latin typeface="Cambria Math" panose="02040503050406030204" pitchFamily="18" charset="0"/>
                        </a:rPr>
                        <m:t>⊕</m:t>
                      </m:r>
                      <m:sSub>
                        <m:sSubPr>
                          <m:ctrlPr>
                            <a:rPr lang="ko-KR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37</m:t>
                          </m:r>
                        </m:sub>
                      </m:sSub>
                      <m:acc>
                        <m:accPr>
                          <m:chr m:val="̃"/>
                          <m:ctrlPr>
                            <a:rPr lang="ko-KR" altLang="ko-KR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ko-KR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x-none" altLang="ko-KR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x-none" altLang="ko-KR" i="1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b>
                          </m:sSub>
                        </m:e>
                      </m:acc>
                      <m:r>
                        <a:rPr lang="en-US" altLang="ko-KR" i="1">
                          <a:latin typeface="Cambria Math" panose="02040503050406030204" pitchFamily="18" charset="0"/>
                        </a:rPr>
                        <m:t>⊕</m:t>
                      </m:r>
                      <m:sSub>
                        <m:sSubPr>
                          <m:ctrlPr>
                            <a:rPr lang="ko-KR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38</m:t>
                          </m:r>
                        </m:sub>
                      </m:sSub>
                      <m:acc>
                        <m:accPr>
                          <m:chr m:val="̃"/>
                          <m:ctrlPr>
                            <a:rPr lang="ko-KR" altLang="ko-KR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ko-KR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x-none" altLang="ko-KR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x-none" altLang="ko-KR" i="1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sub>
                          </m:sSub>
                        </m:e>
                      </m:acc>
                      <m:r>
                        <a:rPr lang="en-US" altLang="ko-KR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ko-KR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ko-KR" dirty="0"/>
              </a:p>
              <a:p>
                <a:endParaRPr lang="ko-KR" altLang="ko-KR" sz="1800" dirty="0">
                  <a:solidFill>
                    <a:srgbClr val="000000"/>
                  </a:solidFill>
                  <a:effectLst/>
                  <a:latin typeface="Palatino Linotype" panose="0204050205050503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C23D82E2-F1D3-4DC7-8776-0971277936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1956" y="6373808"/>
                <a:ext cx="8787072" cy="654666"/>
              </a:xfrm>
              <a:prstGeom prst="rect">
                <a:avLst/>
              </a:prstGeom>
              <a:blipFill>
                <a:blip r:embed="rId16"/>
                <a:stretch>
                  <a:fillRect t="-1869" r="-124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1548BAFA-8A2A-4816-9F26-E7CC893AF79D}"/>
              </a:ext>
            </a:extLst>
          </p:cNvPr>
          <p:cNvSpPr txBox="1"/>
          <p:nvPr/>
        </p:nvSpPr>
        <p:spPr>
          <a:xfrm>
            <a:off x="5341675" y="7889620"/>
            <a:ext cx="21889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temp : temperature</a:t>
            </a:r>
          </a:p>
          <a:p>
            <a:r>
              <a:rPr lang="en-US" altLang="ko-KR" sz="1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rad : solar radiation</a:t>
            </a:r>
            <a:endParaRPr lang="ko-KR" altLang="en-US" sz="1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880667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14286" y="469990"/>
            <a:ext cx="19264945" cy="634221"/>
            <a:chOff x="-114286" y="469990"/>
            <a:chExt cx="19264945" cy="63422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14286" y="469990"/>
              <a:ext cx="19264945" cy="634221"/>
            </a:xfrm>
            <a:prstGeom prst="rect">
              <a:avLst/>
            </a:prstGeom>
          </p:spPr>
        </p:pic>
      </p:grpSp>
      <p:sp>
        <p:nvSpPr>
          <p:cNvPr id="75" name="TextBox 74">
            <a:extLst>
              <a:ext uri="{FF2B5EF4-FFF2-40B4-BE49-F238E27FC236}">
                <a16:creationId xmlns:a16="http://schemas.microsoft.com/office/drawing/2014/main" id="{8EEDB845-F752-457F-99E7-050BB07742CE}"/>
              </a:ext>
            </a:extLst>
          </p:cNvPr>
          <p:cNvSpPr txBox="1"/>
          <p:nvPr/>
        </p:nvSpPr>
        <p:spPr>
          <a:xfrm>
            <a:off x="14994948" y="575921"/>
            <a:ext cx="1928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Abadi" panose="020B0604020104020204" pitchFamily="34" charset="0"/>
              </a:rPr>
              <a:t>Conclusion</a:t>
            </a:r>
            <a:endParaRPr lang="ko-KR" altLang="en-US" sz="2000" dirty="0">
              <a:solidFill>
                <a:schemeClr val="accent6">
                  <a:lumMod val="60000"/>
                  <a:lumOff val="40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4D9EA01A-9209-4FB1-92EC-DB8734B5F1E3}"/>
              </a:ext>
            </a:extLst>
          </p:cNvPr>
          <p:cNvSpPr txBox="1"/>
          <p:nvPr/>
        </p:nvSpPr>
        <p:spPr>
          <a:xfrm>
            <a:off x="6996210" y="581966"/>
            <a:ext cx="1928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accent5">
                    <a:lumMod val="75000"/>
                  </a:schemeClr>
                </a:solidFill>
                <a:latin typeface="Abadi" panose="020B0604020202020204" pitchFamily="34" charset="0"/>
              </a:rPr>
              <a:t>Preliminaries</a:t>
            </a:r>
            <a:endParaRPr lang="ko-KR" altLang="en-US" sz="2000" dirty="0">
              <a:solidFill>
                <a:schemeClr val="accent5">
                  <a:lumMod val="75000"/>
                </a:schemeClr>
              </a:solidFill>
              <a:latin typeface="Abadi" panose="020B0604020202020204" pitchFamily="34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AAD4F40-35AF-47C5-813B-0CF92306FA67}"/>
              </a:ext>
            </a:extLst>
          </p:cNvPr>
          <p:cNvSpPr txBox="1"/>
          <p:nvPr/>
        </p:nvSpPr>
        <p:spPr>
          <a:xfrm>
            <a:off x="9806147" y="571097"/>
            <a:ext cx="1928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accent5">
                    <a:lumMod val="75000"/>
                  </a:schemeClr>
                </a:solidFill>
                <a:latin typeface="Abadi" panose="020B0604020202020204" pitchFamily="34" charset="0"/>
              </a:rPr>
              <a:t>Our study</a:t>
            </a:r>
            <a:endParaRPr lang="ko-KR" altLang="en-US" sz="2000" dirty="0">
              <a:solidFill>
                <a:schemeClr val="accent5">
                  <a:lumMod val="75000"/>
                </a:schemeClr>
              </a:solidFill>
              <a:latin typeface="Abadi" panose="020B0604020202020204" pitchFamily="34" charset="0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27613DBE-9359-4F2E-805F-8341209D56FA}"/>
              </a:ext>
            </a:extLst>
          </p:cNvPr>
          <p:cNvSpPr txBox="1"/>
          <p:nvPr/>
        </p:nvSpPr>
        <p:spPr>
          <a:xfrm>
            <a:off x="4619487" y="571097"/>
            <a:ext cx="1928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accent5">
                    <a:lumMod val="75000"/>
                  </a:schemeClr>
                </a:solidFill>
                <a:latin typeface="Abadi" panose="020B0604020202020204" pitchFamily="34" charset="0"/>
              </a:rPr>
              <a:t>Introduction</a:t>
            </a:r>
            <a:endParaRPr lang="ko-KR" altLang="en-US" sz="2000" dirty="0">
              <a:solidFill>
                <a:schemeClr val="accent5">
                  <a:lumMod val="75000"/>
                </a:schemeClr>
              </a:solidFill>
              <a:latin typeface="Abadi" panose="020B0604020202020204" pitchFamily="34" charset="0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7B82590F-F187-41F8-A559-C29D8FBB7EE8}"/>
              </a:ext>
            </a:extLst>
          </p:cNvPr>
          <p:cNvSpPr txBox="1"/>
          <p:nvPr/>
        </p:nvSpPr>
        <p:spPr>
          <a:xfrm>
            <a:off x="12704515" y="571097"/>
            <a:ext cx="10006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accent5">
                    <a:lumMod val="75000"/>
                  </a:schemeClr>
                </a:solidFill>
                <a:latin typeface="Abadi" panose="020B0604020202020204" pitchFamily="34" charset="0"/>
              </a:rPr>
              <a:t>Result</a:t>
            </a:r>
            <a:endParaRPr lang="ko-KR" altLang="en-US" sz="2000" dirty="0">
              <a:solidFill>
                <a:schemeClr val="accent5">
                  <a:lumMod val="75000"/>
                </a:schemeClr>
              </a:solidFill>
              <a:latin typeface="Abadi" panose="020B060402020202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71148A2-E7C3-4D0F-BDA1-A67F43FE67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833" t="21111" r="12084" b="17407"/>
          <a:stretch/>
        </p:blipFill>
        <p:spPr>
          <a:xfrm>
            <a:off x="736489" y="3025940"/>
            <a:ext cx="9591824" cy="5343096"/>
          </a:xfrm>
          <a:prstGeom prst="rect">
            <a:avLst/>
          </a:prstGeom>
        </p:spPr>
      </p:pic>
      <p:sp>
        <p:nvSpPr>
          <p:cNvPr id="82" name="TextBox 81">
            <a:extLst>
              <a:ext uri="{FF2B5EF4-FFF2-40B4-BE49-F238E27FC236}">
                <a16:creationId xmlns:a16="http://schemas.microsoft.com/office/drawing/2014/main" id="{9689EAEE-8F97-408A-AE4E-7C469692B307}"/>
              </a:ext>
            </a:extLst>
          </p:cNvPr>
          <p:cNvSpPr txBox="1"/>
          <p:nvPr/>
        </p:nvSpPr>
        <p:spPr>
          <a:xfrm>
            <a:off x="381000" y="1565683"/>
            <a:ext cx="149827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atin typeface="Amasis MT Pro Medium" panose="02040604050005020304" pitchFamily="18" charset="0"/>
                <a:cs typeface="Cascadia Code SemiBold" panose="020B0609020000020004" pitchFamily="49" charset="0"/>
              </a:rPr>
              <a:t>3. Calculation of coefficients with CMA &amp; FMA and Comparison of their effects</a:t>
            </a:r>
            <a:endParaRPr lang="ko-KR" altLang="en-US" sz="3200" b="1" dirty="0">
              <a:latin typeface="Amasis MT Pro Medium" panose="02040604050005020304" pitchFamily="18" charset="0"/>
              <a:cs typeface="Cascadia Code SemiBold" panose="020B0609020000020004" pitchFamily="49" charset="0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394A4C-D58D-4E4B-822B-343624098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altLang="ko-KR" smtClean="0"/>
              <a:pPr/>
              <a:t>16</a:t>
            </a:fld>
            <a:endParaRPr lang="en-US" dirty="0"/>
          </a:p>
        </p:txBody>
      </p:sp>
      <p:grpSp>
        <p:nvGrpSpPr>
          <p:cNvPr id="36" name="그룹 1003">
            <a:extLst>
              <a:ext uri="{FF2B5EF4-FFF2-40B4-BE49-F238E27FC236}">
                <a16:creationId xmlns:a16="http://schemas.microsoft.com/office/drawing/2014/main" id="{A4ABA431-196A-4109-8E78-9C08985C2576}"/>
              </a:ext>
            </a:extLst>
          </p:cNvPr>
          <p:cNvGrpSpPr/>
          <p:nvPr/>
        </p:nvGrpSpPr>
        <p:grpSpPr>
          <a:xfrm>
            <a:off x="11369885" y="2475925"/>
            <a:ext cx="4870941" cy="938869"/>
            <a:chOff x="10441163" y="6308500"/>
            <a:chExt cx="5456381" cy="3202524"/>
          </a:xfrm>
        </p:grpSpPr>
        <p:pic>
          <p:nvPicPr>
            <p:cNvPr id="37" name="Object 15">
              <a:extLst>
                <a:ext uri="{FF2B5EF4-FFF2-40B4-BE49-F238E27FC236}">
                  <a16:creationId xmlns:a16="http://schemas.microsoft.com/office/drawing/2014/main" id="{4F8C5AE4-56B9-4FD7-B790-CA6964EB3F4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7904421" y="4862270"/>
              <a:ext cx="10912762" cy="6405048"/>
            </a:xfrm>
            <a:prstGeom prst="rect">
              <a:avLst/>
            </a:prstGeom>
          </p:spPr>
        </p:pic>
        <p:pic>
          <p:nvPicPr>
            <p:cNvPr id="38" name="Object 16">
              <a:extLst>
                <a:ext uri="{FF2B5EF4-FFF2-40B4-BE49-F238E27FC236}">
                  <a16:creationId xmlns:a16="http://schemas.microsoft.com/office/drawing/2014/main" id="{B4C5D0CA-9D8F-425F-A075-A010D27A433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0441163" y="6308500"/>
              <a:ext cx="5456381" cy="3202524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89964686-0CD5-4D66-A1F4-BADCBB1831BD}"/>
              </a:ext>
            </a:extLst>
          </p:cNvPr>
          <p:cNvSpPr txBox="1"/>
          <p:nvPr/>
        </p:nvSpPr>
        <p:spPr>
          <a:xfrm>
            <a:off x="11832577" y="2637458"/>
            <a:ext cx="38710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CMA : Crisp Mediation Analysis</a:t>
            </a:r>
          </a:p>
          <a:p>
            <a:r>
              <a:rPr lang="en-US" altLang="ko-KR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FMA : Fuzzy Mediation Analysis</a:t>
            </a:r>
            <a:endParaRPr lang="ko-KR" altLang="en-US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grpSp>
        <p:nvGrpSpPr>
          <p:cNvPr id="40" name="그룹 1002">
            <a:extLst>
              <a:ext uri="{FF2B5EF4-FFF2-40B4-BE49-F238E27FC236}">
                <a16:creationId xmlns:a16="http://schemas.microsoft.com/office/drawing/2014/main" id="{F316D2CB-7C98-4682-980E-5DB9521309B8}"/>
              </a:ext>
            </a:extLst>
          </p:cNvPr>
          <p:cNvGrpSpPr/>
          <p:nvPr/>
        </p:nvGrpSpPr>
        <p:grpSpPr>
          <a:xfrm>
            <a:off x="-1213295" y="3771900"/>
            <a:ext cx="9351981" cy="7383397"/>
            <a:chOff x="-1617968" y="4489181"/>
            <a:chExt cx="9351981" cy="7383397"/>
          </a:xfrm>
        </p:grpSpPr>
        <p:pic>
          <p:nvPicPr>
            <p:cNvPr id="41" name="Object 5">
              <a:extLst>
                <a:ext uri="{FF2B5EF4-FFF2-40B4-BE49-F238E27FC236}">
                  <a16:creationId xmlns:a16="http://schemas.microsoft.com/office/drawing/2014/main" id="{B3F07480-884D-4367-A753-C1A95A6F7C8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2580000">
              <a:off x="-1617968" y="4489181"/>
              <a:ext cx="9351981" cy="7383397"/>
            </a:xfrm>
            <a:prstGeom prst="rect">
              <a:avLst/>
            </a:prstGeom>
          </p:spPr>
        </p:pic>
      </p:grpSp>
      <p:grpSp>
        <p:nvGrpSpPr>
          <p:cNvPr id="42" name="그룹 1001">
            <a:extLst>
              <a:ext uri="{FF2B5EF4-FFF2-40B4-BE49-F238E27FC236}">
                <a16:creationId xmlns:a16="http://schemas.microsoft.com/office/drawing/2014/main" id="{2DF665CA-B926-4958-8D60-C5AF300EB6C2}"/>
              </a:ext>
            </a:extLst>
          </p:cNvPr>
          <p:cNvGrpSpPr/>
          <p:nvPr/>
        </p:nvGrpSpPr>
        <p:grpSpPr>
          <a:xfrm>
            <a:off x="11411476" y="2922854"/>
            <a:ext cx="9153525" cy="8517091"/>
            <a:chOff x="11362174" y="3030208"/>
            <a:chExt cx="9153525" cy="8517091"/>
          </a:xfrm>
        </p:grpSpPr>
        <p:pic>
          <p:nvPicPr>
            <p:cNvPr id="43" name="Object 2">
              <a:extLst>
                <a:ext uri="{FF2B5EF4-FFF2-40B4-BE49-F238E27FC236}">
                  <a16:creationId xmlns:a16="http://schemas.microsoft.com/office/drawing/2014/main" id="{0298FE70-8103-4AEE-A267-F8A85FD24DB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5760000">
              <a:off x="11362174" y="3030208"/>
              <a:ext cx="9153525" cy="8517091"/>
            </a:xfrm>
            <a:prstGeom prst="rect">
              <a:avLst/>
            </a:prstGeom>
          </p:spPr>
        </p:pic>
      </p:grpSp>
      <p:pic>
        <p:nvPicPr>
          <p:cNvPr id="46" name="그림 45">
            <a:extLst>
              <a:ext uri="{FF2B5EF4-FFF2-40B4-BE49-F238E27FC236}">
                <a16:creationId xmlns:a16="http://schemas.microsoft.com/office/drawing/2014/main" id="{13A1BEF8-5E39-47C7-AB95-162C646CDCA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3751" t="63933" r="30793" b="23810"/>
          <a:stretch/>
        </p:blipFill>
        <p:spPr>
          <a:xfrm>
            <a:off x="11369885" y="5246033"/>
            <a:ext cx="6102548" cy="1186675"/>
          </a:xfrm>
          <a:prstGeom prst="rect">
            <a:avLst/>
          </a:prstGeom>
        </p:spPr>
      </p:pic>
      <p:sp>
        <p:nvSpPr>
          <p:cNvPr id="47" name="직사각형 46">
            <a:extLst>
              <a:ext uri="{FF2B5EF4-FFF2-40B4-BE49-F238E27FC236}">
                <a16:creationId xmlns:a16="http://schemas.microsoft.com/office/drawing/2014/main" id="{125476D0-0416-4066-85D2-C13A15AAF4B2}"/>
              </a:ext>
            </a:extLst>
          </p:cNvPr>
          <p:cNvSpPr/>
          <p:nvPr/>
        </p:nvSpPr>
        <p:spPr>
          <a:xfrm>
            <a:off x="11269407" y="5096055"/>
            <a:ext cx="6282104" cy="1447800"/>
          </a:xfrm>
          <a:prstGeom prst="rect">
            <a:avLst/>
          </a:prstGeom>
          <a:noFill/>
          <a:ln w="57150">
            <a:solidFill>
              <a:schemeClr val="accent6">
                <a:lumMod val="40000"/>
                <a:lumOff val="6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화살표: 줄무늬가 있는 오른쪽 9">
            <a:extLst>
              <a:ext uri="{FF2B5EF4-FFF2-40B4-BE49-F238E27FC236}">
                <a16:creationId xmlns:a16="http://schemas.microsoft.com/office/drawing/2014/main" id="{3711C636-F1B2-41E3-8803-F940F27E229D}"/>
              </a:ext>
            </a:extLst>
          </p:cNvPr>
          <p:cNvSpPr/>
          <p:nvPr/>
        </p:nvSpPr>
        <p:spPr>
          <a:xfrm>
            <a:off x="10526951" y="5676900"/>
            <a:ext cx="538606" cy="567472"/>
          </a:xfrm>
          <a:prstGeom prst="stripedRightArrow">
            <a:avLst/>
          </a:prstGeom>
          <a:solidFill>
            <a:srgbClr val="A7D5E3"/>
          </a:solidFill>
          <a:ln>
            <a:solidFill>
              <a:srgbClr val="A7D5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29BFF31-B9F1-457C-ACF4-82AD8AD754D1}"/>
              </a:ext>
            </a:extLst>
          </p:cNvPr>
          <p:cNvSpPr txBox="1"/>
          <p:nvPr/>
        </p:nvSpPr>
        <p:spPr>
          <a:xfrm>
            <a:off x="828713" y="2645787"/>
            <a:ext cx="22323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>
                    <a:lumMod val="6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Step </a:t>
            </a:r>
            <a:r>
              <a:rPr lang="en-US" altLang="ko-KR" sz="2000" b="1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01</a:t>
            </a:r>
            <a:endParaRPr lang="ko-KR" altLang="en-US" b="1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F537040-FF4C-4862-B695-13B06631E0FC}"/>
              </a:ext>
            </a:extLst>
          </p:cNvPr>
          <p:cNvSpPr txBox="1"/>
          <p:nvPr/>
        </p:nvSpPr>
        <p:spPr>
          <a:xfrm>
            <a:off x="828712" y="4550872"/>
            <a:ext cx="22323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>
                    <a:lumMod val="6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Step </a:t>
            </a:r>
            <a:r>
              <a:rPr lang="en-US" altLang="ko-KR" sz="2000" b="1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02</a:t>
            </a:r>
            <a:endParaRPr lang="ko-KR" altLang="en-US" b="1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5E8A18B-E8B6-4687-A35E-5091DA592812}"/>
              </a:ext>
            </a:extLst>
          </p:cNvPr>
          <p:cNvSpPr txBox="1"/>
          <p:nvPr/>
        </p:nvSpPr>
        <p:spPr>
          <a:xfrm>
            <a:off x="740498" y="6611039"/>
            <a:ext cx="22323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>
                    <a:lumMod val="6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Step </a:t>
            </a:r>
            <a:r>
              <a:rPr lang="en-US" altLang="ko-KR" sz="2000" b="1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03</a:t>
            </a:r>
            <a:endParaRPr lang="ko-KR" altLang="en-US" b="1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E9AE3D-BEEF-4F2F-B43E-1EA597B422CF}"/>
              </a:ext>
            </a:extLst>
          </p:cNvPr>
          <p:cNvSpPr txBox="1"/>
          <p:nvPr/>
        </p:nvSpPr>
        <p:spPr>
          <a:xfrm>
            <a:off x="11484563" y="6843105"/>
            <a:ext cx="60669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Fuzzy Mediation Analysis</a:t>
            </a:r>
          </a:p>
          <a:p>
            <a:r>
              <a:rPr lang="en-US" altLang="ko-KR" sz="2400" dirty="0">
                <a:solidFill>
                  <a:schemeClr val="accent2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prevents the effects from overestimating</a:t>
            </a:r>
            <a:endParaRPr lang="ko-KR" altLang="en-US" sz="2400" dirty="0">
              <a:solidFill>
                <a:schemeClr val="accent2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197842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14286" y="469990"/>
            <a:ext cx="19264945" cy="634221"/>
            <a:chOff x="-114286" y="469990"/>
            <a:chExt cx="19264945" cy="63422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14286" y="469990"/>
              <a:ext cx="19264945" cy="634221"/>
            </a:xfrm>
            <a:prstGeom prst="rect">
              <a:avLst/>
            </a:prstGeom>
          </p:spPr>
        </p:pic>
      </p:grpSp>
      <p:sp>
        <p:nvSpPr>
          <p:cNvPr id="75" name="TextBox 74">
            <a:extLst>
              <a:ext uri="{FF2B5EF4-FFF2-40B4-BE49-F238E27FC236}">
                <a16:creationId xmlns:a16="http://schemas.microsoft.com/office/drawing/2014/main" id="{8EEDB845-F752-457F-99E7-050BB07742CE}"/>
              </a:ext>
            </a:extLst>
          </p:cNvPr>
          <p:cNvSpPr txBox="1"/>
          <p:nvPr/>
        </p:nvSpPr>
        <p:spPr>
          <a:xfrm>
            <a:off x="14994948" y="575921"/>
            <a:ext cx="1928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accent5">
                    <a:lumMod val="75000"/>
                  </a:schemeClr>
                </a:solidFill>
                <a:latin typeface="Abadi" panose="020B0604020104020204" pitchFamily="34" charset="0"/>
              </a:rPr>
              <a:t>Conclusion</a:t>
            </a:r>
            <a:endParaRPr lang="ko-KR" altLang="en-US" sz="2000" dirty="0">
              <a:solidFill>
                <a:schemeClr val="accent5">
                  <a:lumMod val="7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4D9EA01A-9209-4FB1-92EC-DB8734B5F1E3}"/>
              </a:ext>
            </a:extLst>
          </p:cNvPr>
          <p:cNvSpPr txBox="1"/>
          <p:nvPr/>
        </p:nvSpPr>
        <p:spPr>
          <a:xfrm>
            <a:off x="6996210" y="581966"/>
            <a:ext cx="1928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accent5">
                    <a:lumMod val="75000"/>
                  </a:schemeClr>
                </a:solidFill>
                <a:latin typeface="Abadi" panose="020B0604020202020204" pitchFamily="34" charset="0"/>
              </a:rPr>
              <a:t>Preliminaries</a:t>
            </a:r>
            <a:endParaRPr lang="ko-KR" altLang="en-US" sz="2000" dirty="0">
              <a:solidFill>
                <a:schemeClr val="accent5">
                  <a:lumMod val="75000"/>
                </a:schemeClr>
              </a:solidFill>
              <a:latin typeface="Abadi" panose="020B0604020202020204" pitchFamily="34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AAD4F40-35AF-47C5-813B-0CF92306FA67}"/>
              </a:ext>
            </a:extLst>
          </p:cNvPr>
          <p:cNvSpPr txBox="1"/>
          <p:nvPr/>
        </p:nvSpPr>
        <p:spPr>
          <a:xfrm>
            <a:off x="9806147" y="571097"/>
            <a:ext cx="1928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accent5">
                    <a:lumMod val="75000"/>
                  </a:schemeClr>
                </a:solidFill>
                <a:latin typeface="Abadi" panose="020B0604020202020204" pitchFamily="34" charset="0"/>
              </a:rPr>
              <a:t>Our study</a:t>
            </a:r>
            <a:endParaRPr lang="ko-KR" altLang="en-US" sz="2000" dirty="0">
              <a:solidFill>
                <a:schemeClr val="accent5">
                  <a:lumMod val="75000"/>
                </a:schemeClr>
              </a:solidFill>
              <a:latin typeface="Abadi" panose="020B0604020202020204" pitchFamily="34" charset="0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27613DBE-9359-4F2E-805F-8341209D56FA}"/>
              </a:ext>
            </a:extLst>
          </p:cNvPr>
          <p:cNvSpPr txBox="1"/>
          <p:nvPr/>
        </p:nvSpPr>
        <p:spPr>
          <a:xfrm>
            <a:off x="4619487" y="571097"/>
            <a:ext cx="1928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accent5">
                    <a:lumMod val="75000"/>
                  </a:schemeClr>
                </a:solidFill>
                <a:latin typeface="Abadi" panose="020B0604020202020204" pitchFamily="34" charset="0"/>
              </a:rPr>
              <a:t>Introduction</a:t>
            </a:r>
            <a:endParaRPr lang="ko-KR" altLang="en-US" sz="2000" dirty="0">
              <a:solidFill>
                <a:schemeClr val="accent5">
                  <a:lumMod val="75000"/>
                </a:schemeClr>
              </a:solidFill>
              <a:latin typeface="Abadi" panose="020B0604020202020204" pitchFamily="34" charset="0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7B82590F-F187-41F8-A559-C29D8FBB7EE8}"/>
              </a:ext>
            </a:extLst>
          </p:cNvPr>
          <p:cNvSpPr txBox="1"/>
          <p:nvPr/>
        </p:nvSpPr>
        <p:spPr>
          <a:xfrm>
            <a:off x="12704515" y="571097"/>
            <a:ext cx="10006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Abadi" panose="020B0604020202020204" pitchFamily="34" charset="0"/>
              </a:rPr>
              <a:t>Result</a:t>
            </a:r>
            <a:endParaRPr lang="ko-KR" altLang="en-US" sz="2000" dirty="0">
              <a:solidFill>
                <a:schemeClr val="accent6">
                  <a:lumMod val="60000"/>
                  <a:lumOff val="40000"/>
                </a:schemeClr>
              </a:solidFill>
              <a:latin typeface="Abadi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035706-2924-41AC-81AE-E3F954E3F2E1}"/>
              </a:ext>
            </a:extLst>
          </p:cNvPr>
          <p:cNvSpPr txBox="1"/>
          <p:nvPr/>
        </p:nvSpPr>
        <p:spPr>
          <a:xfrm>
            <a:off x="340209" y="1536068"/>
            <a:ext cx="94659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atin typeface="Amasis MT Pro Medium" panose="02040604050005020304" pitchFamily="18" charset="0"/>
                <a:cs typeface="Cascadia Code SemiBold" panose="020B0609020000020004" pitchFamily="49" charset="0"/>
              </a:rPr>
              <a:t>4. Significance Test of effects with CMA &amp; FMA</a:t>
            </a:r>
            <a:endParaRPr lang="ko-KR" altLang="en-US" sz="3200" b="1" dirty="0">
              <a:latin typeface="Amasis MT Pro Medium" panose="02040604050005020304" pitchFamily="18" charset="0"/>
              <a:cs typeface="Cascadia Code SemiBold" panose="020B0609020000020004" pitchFamily="49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1B6FC26-E968-4A41-AB90-87EBE5B61E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251" t="21852" r="8749" b="44815"/>
          <a:stretch/>
        </p:blipFill>
        <p:spPr>
          <a:xfrm>
            <a:off x="826831" y="3278886"/>
            <a:ext cx="7891218" cy="21137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ED7DE32-EFAF-4130-8B0D-B461D72E7123}"/>
              </a:ext>
            </a:extLst>
          </p:cNvPr>
          <p:cNvSpPr txBox="1"/>
          <p:nvPr/>
        </p:nvSpPr>
        <p:spPr>
          <a:xfrm>
            <a:off x="714216" y="2817456"/>
            <a:ext cx="1412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1">
                    <a:lumMod val="75000"/>
                  </a:schemeClr>
                </a:solidFill>
                <a:latin typeface="Amasis MT Pro" panose="020B0604020202020204" pitchFamily="18" charset="0"/>
              </a:rPr>
              <a:t>temperature</a:t>
            </a:r>
            <a:endParaRPr lang="ko-KR" altLang="en-US" dirty="0">
              <a:solidFill>
                <a:schemeClr val="accent1">
                  <a:lumMod val="75000"/>
                </a:schemeClr>
              </a:solidFill>
              <a:latin typeface="Amasis MT Pro" panose="020B0604020202020204" pitchFamily="18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F8007DB-2A95-4F83-9154-DF27E0DA6E0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251" t="22032" r="8749" b="44814"/>
          <a:stretch/>
        </p:blipFill>
        <p:spPr>
          <a:xfrm>
            <a:off x="826831" y="6498445"/>
            <a:ext cx="7891221" cy="210231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8A99D18-15F3-4BBC-B320-2E043A7B458D}"/>
              </a:ext>
            </a:extLst>
          </p:cNvPr>
          <p:cNvSpPr txBox="1"/>
          <p:nvPr/>
        </p:nvSpPr>
        <p:spPr>
          <a:xfrm>
            <a:off x="775176" y="6056935"/>
            <a:ext cx="1412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1">
                    <a:lumMod val="75000"/>
                  </a:schemeClr>
                </a:solidFill>
                <a:latin typeface="Amasis MT Pro" panose="020B0604020202020204" pitchFamily="18" charset="0"/>
              </a:rPr>
              <a:t>rain</a:t>
            </a:r>
            <a:endParaRPr lang="ko-KR" altLang="en-US" dirty="0">
              <a:solidFill>
                <a:schemeClr val="accent1">
                  <a:lumMod val="75000"/>
                </a:schemeClr>
              </a:solidFill>
              <a:latin typeface="Amasis MT Pro" panose="020B0604020202020204" pitchFamily="18" charset="0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A3CE3CF6-AF60-4F46-9848-93F54E014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altLang="ko-KR" smtClean="0"/>
              <a:pPr/>
              <a:t>17</a:t>
            </a:fld>
            <a:endParaRPr lang="en-US" dirty="0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A496A41-DF8D-45FF-8E24-E5548CB35BE8}"/>
              </a:ext>
            </a:extLst>
          </p:cNvPr>
          <p:cNvCxnSpPr/>
          <p:nvPr/>
        </p:nvCxnSpPr>
        <p:spPr>
          <a:xfrm>
            <a:off x="8960142" y="2120843"/>
            <a:ext cx="0" cy="7289857"/>
          </a:xfrm>
          <a:prstGeom prst="line">
            <a:avLst/>
          </a:prstGeom>
          <a:ln w="12700">
            <a:solidFill>
              <a:srgbClr val="A7D5E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0964DAA-76EA-420F-997C-2E65F69A92BB}"/>
              </a:ext>
            </a:extLst>
          </p:cNvPr>
          <p:cNvSpPr txBox="1"/>
          <p:nvPr/>
        </p:nvSpPr>
        <p:spPr>
          <a:xfrm>
            <a:off x="9099952" y="2808997"/>
            <a:ext cx="1412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1">
                    <a:lumMod val="75000"/>
                  </a:schemeClr>
                </a:solidFill>
                <a:latin typeface="Amasis MT Pro" panose="020B0604020202020204" pitchFamily="18" charset="0"/>
              </a:rPr>
              <a:t>wind speed</a:t>
            </a:r>
            <a:endParaRPr lang="ko-KR" altLang="en-US" dirty="0">
              <a:solidFill>
                <a:schemeClr val="accent1">
                  <a:lumMod val="75000"/>
                </a:schemeClr>
              </a:solidFill>
              <a:latin typeface="Amasis MT Pro" panose="020B0604020202020204" pitchFamily="18" charset="0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84A3391-270B-417E-A41D-63AE7786647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1250" t="22032" r="9166" b="44074"/>
          <a:stretch/>
        </p:blipFill>
        <p:spPr>
          <a:xfrm>
            <a:off x="9217745" y="3258966"/>
            <a:ext cx="7891218" cy="216215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E16CA3C-330B-4CE0-9F55-CA8A88C790DC}"/>
              </a:ext>
            </a:extLst>
          </p:cNvPr>
          <p:cNvSpPr txBox="1"/>
          <p:nvPr/>
        </p:nvSpPr>
        <p:spPr>
          <a:xfrm>
            <a:off x="9136344" y="6052963"/>
            <a:ext cx="1412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1">
                    <a:lumMod val="75000"/>
                  </a:schemeClr>
                </a:solidFill>
                <a:latin typeface="Amasis MT Pro" panose="020B0604020202020204" pitchFamily="18" charset="0"/>
              </a:rPr>
              <a:t>humidity</a:t>
            </a:r>
            <a:endParaRPr lang="ko-KR" altLang="en-US" dirty="0">
              <a:solidFill>
                <a:schemeClr val="accent1">
                  <a:lumMod val="75000"/>
                </a:schemeClr>
              </a:solidFill>
              <a:latin typeface="Amasis MT Pro" panose="020B0604020202020204" pitchFamily="18" charset="0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47DE849D-9084-4F5B-BA73-D88923A509F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1251" t="21808" r="8749" b="44814"/>
          <a:stretch/>
        </p:blipFill>
        <p:spPr>
          <a:xfrm>
            <a:off x="9217745" y="6478607"/>
            <a:ext cx="7915103" cy="2122951"/>
          </a:xfrm>
          <a:prstGeom prst="rect">
            <a:avLst/>
          </a:prstGeom>
        </p:spPr>
      </p:pic>
      <p:grpSp>
        <p:nvGrpSpPr>
          <p:cNvPr id="34" name="그룹 1002">
            <a:extLst>
              <a:ext uri="{FF2B5EF4-FFF2-40B4-BE49-F238E27FC236}">
                <a16:creationId xmlns:a16="http://schemas.microsoft.com/office/drawing/2014/main" id="{5DAFDA8E-199F-4042-AB46-54AB870D38C9}"/>
              </a:ext>
            </a:extLst>
          </p:cNvPr>
          <p:cNvGrpSpPr/>
          <p:nvPr/>
        </p:nvGrpSpPr>
        <p:grpSpPr>
          <a:xfrm>
            <a:off x="-1213295" y="3771900"/>
            <a:ext cx="9351981" cy="7383397"/>
            <a:chOff x="-1617968" y="4489181"/>
            <a:chExt cx="9351981" cy="7383397"/>
          </a:xfrm>
        </p:grpSpPr>
        <p:pic>
          <p:nvPicPr>
            <p:cNvPr id="35" name="Object 5">
              <a:extLst>
                <a:ext uri="{FF2B5EF4-FFF2-40B4-BE49-F238E27FC236}">
                  <a16:creationId xmlns:a16="http://schemas.microsoft.com/office/drawing/2014/main" id="{19F11AB3-AA6A-4262-A47A-3BC7BABADD5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2580000">
              <a:off x="-1617968" y="4489181"/>
              <a:ext cx="9351981" cy="7383397"/>
            </a:xfrm>
            <a:prstGeom prst="rect">
              <a:avLst/>
            </a:prstGeom>
          </p:spPr>
        </p:pic>
      </p:grpSp>
      <p:grpSp>
        <p:nvGrpSpPr>
          <p:cNvPr id="36" name="그룹 1001">
            <a:extLst>
              <a:ext uri="{FF2B5EF4-FFF2-40B4-BE49-F238E27FC236}">
                <a16:creationId xmlns:a16="http://schemas.microsoft.com/office/drawing/2014/main" id="{78F9EBD6-FFEE-4DE6-9239-2FA541DE2CF8}"/>
              </a:ext>
            </a:extLst>
          </p:cNvPr>
          <p:cNvGrpSpPr/>
          <p:nvPr/>
        </p:nvGrpSpPr>
        <p:grpSpPr>
          <a:xfrm>
            <a:off x="11411476" y="2922854"/>
            <a:ext cx="9153525" cy="8517091"/>
            <a:chOff x="11362174" y="3030208"/>
            <a:chExt cx="9153525" cy="8517091"/>
          </a:xfrm>
        </p:grpSpPr>
        <p:pic>
          <p:nvPicPr>
            <p:cNvPr id="37" name="Object 2">
              <a:extLst>
                <a:ext uri="{FF2B5EF4-FFF2-40B4-BE49-F238E27FC236}">
                  <a16:creationId xmlns:a16="http://schemas.microsoft.com/office/drawing/2014/main" id="{D1925365-EC33-4CF1-817D-570083D5E6A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5760000">
              <a:off x="11362174" y="3030208"/>
              <a:ext cx="9153525" cy="85170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488219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14286" y="469990"/>
            <a:ext cx="19264945" cy="634221"/>
            <a:chOff x="-114286" y="469990"/>
            <a:chExt cx="19264945" cy="63422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14286" y="469990"/>
              <a:ext cx="19264945" cy="634221"/>
            </a:xfrm>
            <a:prstGeom prst="rect">
              <a:avLst/>
            </a:prstGeom>
          </p:spPr>
        </p:pic>
      </p:grpSp>
      <p:sp>
        <p:nvSpPr>
          <p:cNvPr id="75" name="TextBox 74">
            <a:extLst>
              <a:ext uri="{FF2B5EF4-FFF2-40B4-BE49-F238E27FC236}">
                <a16:creationId xmlns:a16="http://schemas.microsoft.com/office/drawing/2014/main" id="{8EEDB845-F752-457F-99E7-050BB07742CE}"/>
              </a:ext>
            </a:extLst>
          </p:cNvPr>
          <p:cNvSpPr txBox="1"/>
          <p:nvPr/>
        </p:nvSpPr>
        <p:spPr>
          <a:xfrm>
            <a:off x="14994948" y="575921"/>
            <a:ext cx="1928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accent5">
                    <a:lumMod val="75000"/>
                  </a:schemeClr>
                </a:solidFill>
                <a:latin typeface="Abadi" panose="020B0604020104020204" pitchFamily="34" charset="0"/>
              </a:rPr>
              <a:t>Conclusion</a:t>
            </a:r>
            <a:endParaRPr lang="ko-KR" altLang="en-US" sz="2000" dirty="0">
              <a:solidFill>
                <a:schemeClr val="accent5">
                  <a:lumMod val="7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4D9EA01A-9209-4FB1-92EC-DB8734B5F1E3}"/>
              </a:ext>
            </a:extLst>
          </p:cNvPr>
          <p:cNvSpPr txBox="1"/>
          <p:nvPr/>
        </p:nvSpPr>
        <p:spPr>
          <a:xfrm>
            <a:off x="6996210" y="581966"/>
            <a:ext cx="1928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accent5">
                    <a:lumMod val="75000"/>
                  </a:schemeClr>
                </a:solidFill>
                <a:latin typeface="Abadi" panose="020B0604020202020204" pitchFamily="34" charset="0"/>
              </a:rPr>
              <a:t>Preliminaries</a:t>
            </a:r>
            <a:endParaRPr lang="ko-KR" altLang="en-US" sz="2000" dirty="0">
              <a:solidFill>
                <a:schemeClr val="accent5">
                  <a:lumMod val="75000"/>
                </a:schemeClr>
              </a:solidFill>
              <a:latin typeface="Abadi" panose="020B0604020202020204" pitchFamily="34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AAD4F40-35AF-47C5-813B-0CF92306FA67}"/>
              </a:ext>
            </a:extLst>
          </p:cNvPr>
          <p:cNvSpPr txBox="1"/>
          <p:nvPr/>
        </p:nvSpPr>
        <p:spPr>
          <a:xfrm>
            <a:off x="9806147" y="571097"/>
            <a:ext cx="1928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accent5">
                    <a:lumMod val="75000"/>
                  </a:schemeClr>
                </a:solidFill>
                <a:latin typeface="Abadi" panose="020B0604020202020204" pitchFamily="34" charset="0"/>
              </a:rPr>
              <a:t>Our study</a:t>
            </a:r>
            <a:endParaRPr lang="ko-KR" altLang="en-US" sz="2000" dirty="0">
              <a:solidFill>
                <a:schemeClr val="accent5">
                  <a:lumMod val="75000"/>
                </a:schemeClr>
              </a:solidFill>
              <a:latin typeface="Abadi" panose="020B0604020202020204" pitchFamily="34" charset="0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27613DBE-9359-4F2E-805F-8341209D56FA}"/>
              </a:ext>
            </a:extLst>
          </p:cNvPr>
          <p:cNvSpPr txBox="1"/>
          <p:nvPr/>
        </p:nvSpPr>
        <p:spPr>
          <a:xfrm>
            <a:off x="4619487" y="571097"/>
            <a:ext cx="1928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accent5">
                    <a:lumMod val="75000"/>
                  </a:schemeClr>
                </a:solidFill>
                <a:latin typeface="Abadi" panose="020B0604020202020204" pitchFamily="34" charset="0"/>
              </a:rPr>
              <a:t>Introduction</a:t>
            </a:r>
            <a:endParaRPr lang="ko-KR" altLang="en-US" sz="2000" dirty="0">
              <a:solidFill>
                <a:schemeClr val="accent5">
                  <a:lumMod val="75000"/>
                </a:schemeClr>
              </a:solidFill>
              <a:latin typeface="Abadi" panose="020B0604020202020204" pitchFamily="34" charset="0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7B82590F-F187-41F8-A559-C29D8FBB7EE8}"/>
              </a:ext>
            </a:extLst>
          </p:cNvPr>
          <p:cNvSpPr txBox="1"/>
          <p:nvPr/>
        </p:nvSpPr>
        <p:spPr>
          <a:xfrm>
            <a:off x="12704515" y="571097"/>
            <a:ext cx="10006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Abadi" panose="020B0604020202020204" pitchFamily="34" charset="0"/>
              </a:rPr>
              <a:t>Result</a:t>
            </a:r>
            <a:endParaRPr lang="ko-KR" altLang="en-US" sz="2000" dirty="0">
              <a:solidFill>
                <a:schemeClr val="accent6">
                  <a:lumMod val="60000"/>
                  <a:lumOff val="40000"/>
                </a:schemeClr>
              </a:solidFill>
              <a:latin typeface="Abadi" panose="020B0604020202020204" pitchFamily="34" charset="0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A3CE3CF6-AF60-4F46-9848-93F54E014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altLang="ko-KR" smtClean="0"/>
              <a:pPr/>
              <a:t>18</a:t>
            </a:fld>
            <a:endParaRPr lang="en-US" dirty="0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A496A41-DF8D-45FF-8E24-E5548CB35BE8}"/>
              </a:ext>
            </a:extLst>
          </p:cNvPr>
          <p:cNvCxnSpPr/>
          <p:nvPr/>
        </p:nvCxnSpPr>
        <p:spPr>
          <a:xfrm>
            <a:off x="8924210" y="2120843"/>
            <a:ext cx="0" cy="7289857"/>
          </a:xfrm>
          <a:prstGeom prst="line">
            <a:avLst/>
          </a:prstGeom>
          <a:ln w="12700">
            <a:solidFill>
              <a:srgbClr val="A7D5E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>
            <a:extLst>
              <a:ext uri="{FF2B5EF4-FFF2-40B4-BE49-F238E27FC236}">
                <a16:creationId xmlns:a16="http://schemas.microsoft.com/office/drawing/2014/main" id="{C7F6E6BB-032E-4C67-955D-6A5818B1F0C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250" t="21852" r="9166" b="44815"/>
          <a:stretch/>
        </p:blipFill>
        <p:spPr>
          <a:xfrm>
            <a:off x="776715" y="3331704"/>
            <a:ext cx="7866906" cy="2119825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7BA923F7-6907-4110-9ADF-E43869E102C0}"/>
              </a:ext>
            </a:extLst>
          </p:cNvPr>
          <p:cNvSpPr txBox="1"/>
          <p:nvPr/>
        </p:nvSpPr>
        <p:spPr>
          <a:xfrm>
            <a:off x="714722" y="2887881"/>
            <a:ext cx="1412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1">
                    <a:lumMod val="75000"/>
                  </a:schemeClr>
                </a:solidFill>
                <a:latin typeface="Amasis MT Pro" panose="020B0604020202020204" pitchFamily="18" charset="0"/>
              </a:rPr>
              <a:t>sun hour</a:t>
            </a:r>
            <a:endParaRPr lang="ko-KR" altLang="en-US" dirty="0">
              <a:solidFill>
                <a:schemeClr val="accent1">
                  <a:lumMod val="75000"/>
                </a:schemeClr>
              </a:solidFill>
              <a:latin typeface="Amasis MT Pro" panose="020B0604020202020204" pitchFamily="18" charset="0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6B910D32-842E-4D9F-A9AC-22058449C8B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667" t="21852" r="8750" b="44815"/>
          <a:stretch/>
        </p:blipFill>
        <p:spPr>
          <a:xfrm>
            <a:off x="776715" y="6438899"/>
            <a:ext cx="7866903" cy="2119825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1680105F-3D61-4C4B-864C-0DF6774DCED0}"/>
              </a:ext>
            </a:extLst>
          </p:cNvPr>
          <p:cNvSpPr txBox="1"/>
          <p:nvPr/>
        </p:nvSpPr>
        <p:spPr>
          <a:xfrm>
            <a:off x="699232" y="5991552"/>
            <a:ext cx="1412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1">
                    <a:lumMod val="75000"/>
                  </a:schemeClr>
                </a:solidFill>
                <a:latin typeface="Amasis MT Pro" panose="020B0604020202020204" pitchFamily="18" charset="0"/>
              </a:rPr>
              <a:t>snow</a:t>
            </a:r>
            <a:endParaRPr lang="ko-KR" altLang="en-US" dirty="0">
              <a:solidFill>
                <a:schemeClr val="accent1">
                  <a:lumMod val="75000"/>
                </a:schemeClr>
              </a:solidFill>
              <a:latin typeface="Amasis MT Pro" panose="020B0604020202020204" pitchFamily="18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45DE00E-5439-4DB1-9CA5-080B4E3A82E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1271" t="21846" r="9167" b="44815"/>
          <a:stretch/>
        </p:blipFill>
        <p:spPr>
          <a:xfrm>
            <a:off x="9144000" y="3331704"/>
            <a:ext cx="7851051" cy="2116596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2918FB55-86DF-4088-873E-303C9A188A78}"/>
              </a:ext>
            </a:extLst>
          </p:cNvPr>
          <p:cNvSpPr txBox="1"/>
          <p:nvPr/>
        </p:nvSpPr>
        <p:spPr>
          <a:xfrm>
            <a:off x="9110222" y="2885561"/>
            <a:ext cx="1412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1">
                    <a:lumMod val="75000"/>
                  </a:schemeClr>
                </a:solidFill>
                <a:latin typeface="Amasis MT Pro" panose="020B0604020202020204" pitchFamily="18" charset="0"/>
              </a:rPr>
              <a:t>cloud</a:t>
            </a:r>
            <a:endParaRPr lang="ko-KR" altLang="en-US" dirty="0">
              <a:solidFill>
                <a:schemeClr val="accent1">
                  <a:lumMod val="75000"/>
                </a:schemeClr>
              </a:solidFill>
              <a:latin typeface="Amasis MT Pro" panose="020B0604020202020204" pitchFamily="18" charset="0"/>
            </a:endParaRPr>
          </a:p>
        </p:txBody>
      </p:sp>
      <p:grpSp>
        <p:nvGrpSpPr>
          <p:cNvPr id="27" name="그룹 1002">
            <a:extLst>
              <a:ext uri="{FF2B5EF4-FFF2-40B4-BE49-F238E27FC236}">
                <a16:creationId xmlns:a16="http://schemas.microsoft.com/office/drawing/2014/main" id="{7C64C03D-6C77-4737-8CA0-A89C3CC48995}"/>
              </a:ext>
            </a:extLst>
          </p:cNvPr>
          <p:cNvGrpSpPr/>
          <p:nvPr/>
        </p:nvGrpSpPr>
        <p:grpSpPr>
          <a:xfrm>
            <a:off x="-1213295" y="3771900"/>
            <a:ext cx="9351981" cy="7383397"/>
            <a:chOff x="-1617968" y="4489181"/>
            <a:chExt cx="9351981" cy="7383397"/>
          </a:xfrm>
        </p:grpSpPr>
        <p:pic>
          <p:nvPicPr>
            <p:cNvPr id="29" name="Object 5">
              <a:extLst>
                <a:ext uri="{FF2B5EF4-FFF2-40B4-BE49-F238E27FC236}">
                  <a16:creationId xmlns:a16="http://schemas.microsoft.com/office/drawing/2014/main" id="{23B97C58-9B3E-4DE3-8C41-993A5AAC26E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2580000">
              <a:off x="-1617968" y="4489181"/>
              <a:ext cx="9351981" cy="7383397"/>
            </a:xfrm>
            <a:prstGeom prst="rect">
              <a:avLst/>
            </a:prstGeom>
          </p:spPr>
        </p:pic>
      </p:grpSp>
      <p:grpSp>
        <p:nvGrpSpPr>
          <p:cNvPr id="30" name="그룹 1001">
            <a:extLst>
              <a:ext uri="{FF2B5EF4-FFF2-40B4-BE49-F238E27FC236}">
                <a16:creationId xmlns:a16="http://schemas.microsoft.com/office/drawing/2014/main" id="{E420A41E-271A-4038-8EAE-745037CEC810}"/>
              </a:ext>
            </a:extLst>
          </p:cNvPr>
          <p:cNvGrpSpPr/>
          <p:nvPr/>
        </p:nvGrpSpPr>
        <p:grpSpPr>
          <a:xfrm>
            <a:off x="11411476" y="2922854"/>
            <a:ext cx="9153525" cy="8517091"/>
            <a:chOff x="11362174" y="3030208"/>
            <a:chExt cx="9153525" cy="8517091"/>
          </a:xfrm>
        </p:grpSpPr>
        <p:pic>
          <p:nvPicPr>
            <p:cNvPr id="31" name="Object 2">
              <a:extLst>
                <a:ext uri="{FF2B5EF4-FFF2-40B4-BE49-F238E27FC236}">
                  <a16:creationId xmlns:a16="http://schemas.microsoft.com/office/drawing/2014/main" id="{1BDD0941-2B9B-49BD-9D05-C183F86EBA8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5760000">
              <a:off x="11362174" y="3030208"/>
              <a:ext cx="9153525" cy="8517091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67C0DF9-2C8D-42DB-9882-E12F7B086D60}"/>
                  </a:ext>
                </a:extLst>
              </p:cNvPr>
              <p:cNvSpPr txBox="1"/>
              <p:nvPr/>
            </p:nvSpPr>
            <p:spPr>
              <a:xfrm>
                <a:off x="11069289" y="6122935"/>
                <a:ext cx="591516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Reject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ko-KR" altLang="en-US" dirty="0"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 </a:t>
                </a:r>
                <a:r>
                  <a:rPr lang="en-US" altLang="ko-KR" dirty="0"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in all independent variables in FMA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67C0DF9-2C8D-42DB-9882-E12F7B086D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69289" y="6122935"/>
                <a:ext cx="5915162" cy="369332"/>
              </a:xfrm>
              <a:prstGeom prst="rect">
                <a:avLst/>
              </a:prstGeom>
              <a:blipFill>
                <a:blip r:embed="rId8"/>
                <a:stretch>
                  <a:fillRect l="-928" t="-8197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0440D3FD-1180-4E4C-9AA8-5756F852B0E9}"/>
              </a:ext>
            </a:extLst>
          </p:cNvPr>
          <p:cNvSpPr txBox="1"/>
          <p:nvPr/>
        </p:nvSpPr>
        <p:spPr>
          <a:xfrm>
            <a:off x="13208450" y="6660581"/>
            <a:ext cx="1981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accent5">
                    <a:lumMod val="7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VS</a:t>
            </a:r>
            <a:endParaRPr lang="ko-KR" altLang="en-US" sz="2000" dirty="0">
              <a:solidFill>
                <a:schemeClr val="accent5">
                  <a:lumMod val="7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DBA0FEE-4F28-4462-8AE7-4297A8142767}"/>
                  </a:ext>
                </a:extLst>
              </p:cNvPr>
              <p:cNvSpPr txBox="1"/>
              <p:nvPr/>
            </p:nvSpPr>
            <p:spPr>
              <a:xfrm>
                <a:off x="11274619" y="7151685"/>
                <a:ext cx="6147729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Cannot reject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ko-KR" altLang="en-US" dirty="0"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 </a:t>
                </a:r>
                <a:r>
                  <a:rPr lang="en-US" altLang="ko-KR" dirty="0"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in ‘rain’ variable in CMA</a:t>
                </a:r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>
                  <a:latin typeface="Batang" panose="02030600000101010101" pitchFamily="18" charset="-127"/>
                  <a:ea typeface="Batang" panose="02030600000101010101" pitchFamily="18" charset="-127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DBA0FEE-4F28-4462-8AE7-4297A81427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74619" y="7151685"/>
                <a:ext cx="6147729" cy="1200329"/>
              </a:xfrm>
              <a:prstGeom prst="rect">
                <a:avLst/>
              </a:prstGeom>
              <a:blipFill>
                <a:blip r:embed="rId9"/>
                <a:stretch>
                  <a:fillRect l="-893" t="-253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00B58E91-3AFC-4D78-A028-DDC17481052A}"/>
              </a:ext>
            </a:extLst>
          </p:cNvPr>
          <p:cNvSpPr txBox="1"/>
          <p:nvPr/>
        </p:nvSpPr>
        <p:spPr>
          <a:xfrm>
            <a:off x="8949778" y="8058624"/>
            <a:ext cx="92696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Batang" panose="02030600000101010101" pitchFamily="18" charset="-127"/>
                <a:ea typeface="Batang" panose="02030600000101010101" pitchFamily="18" charset="-127"/>
              </a:rPr>
              <a:t>☞  </a:t>
            </a:r>
            <a:r>
              <a:rPr lang="en-US" altLang="ko-KR" sz="2000" dirty="0">
                <a:solidFill>
                  <a:schemeClr val="accent2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Using without considering ambiguous information can lead to biased results</a:t>
            </a:r>
            <a:endParaRPr lang="ko-KR" altLang="en-US" sz="1800" dirty="0">
              <a:solidFill>
                <a:schemeClr val="accent2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6472410-0B97-4B85-A07A-ABD0ABBDF773}"/>
              </a:ext>
            </a:extLst>
          </p:cNvPr>
          <p:cNvSpPr txBox="1"/>
          <p:nvPr/>
        </p:nvSpPr>
        <p:spPr>
          <a:xfrm>
            <a:off x="340209" y="1536068"/>
            <a:ext cx="94659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atin typeface="Amasis MT Pro Medium" panose="02040604050005020304" pitchFamily="18" charset="0"/>
                <a:cs typeface="Cascadia Code SemiBold" panose="020B0609020000020004" pitchFamily="49" charset="0"/>
              </a:rPr>
              <a:t>4. Significance Test of effects with CMA &amp; FMA</a:t>
            </a:r>
            <a:endParaRPr lang="ko-KR" altLang="en-US" sz="3200" b="1" dirty="0">
              <a:latin typeface="Amasis MT Pro Medium" panose="02040604050005020304" pitchFamily="18" charset="0"/>
              <a:cs typeface="Cascadia Code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86391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2" name="그룹 1002">
            <a:extLst>
              <a:ext uri="{FF2B5EF4-FFF2-40B4-BE49-F238E27FC236}">
                <a16:creationId xmlns:a16="http://schemas.microsoft.com/office/drawing/2014/main" id="{DE7C1CDD-2BCA-49CD-9A46-1F5A6332202B}"/>
              </a:ext>
            </a:extLst>
          </p:cNvPr>
          <p:cNvGrpSpPr/>
          <p:nvPr/>
        </p:nvGrpSpPr>
        <p:grpSpPr>
          <a:xfrm>
            <a:off x="-1213295" y="3771900"/>
            <a:ext cx="9351981" cy="7383397"/>
            <a:chOff x="-1617968" y="4489181"/>
            <a:chExt cx="9351981" cy="7383397"/>
          </a:xfrm>
        </p:grpSpPr>
        <p:pic>
          <p:nvPicPr>
            <p:cNvPr id="164" name="Object 5">
              <a:extLst>
                <a:ext uri="{FF2B5EF4-FFF2-40B4-BE49-F238E27FC236}">
                  <a16:creationId xmlns:a16="http://schemas.microsoft.com/office/drawing/2014/main" id="{8095A93B-D0C3-4E80-9973-0832107BE8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2580000">
              <a:off x="-1617968" y="4489181"/>
              <a:ext cx="9351981" cy="7383397"/>
            </a:xfrm>
            <a:prstGeom prst="rect">
              <a:avLst/>
            </a:prstGeom>
          </p:spPr>
        </p:pic>
      </p:grpSp>
      <p:grpSp>
        <p:nvGrpSpPr>
          <p:cNvPr id="166" name="그룹 1001">
            <a:extLst>
              <a:ext uri="{FF2B5EF4-FFF2-40B4-BE49-F238E27FC236}">
                <a16:creationId xmlns:a16="http://schemas.microsoft.com/office/drawing/2014/main" id="{96AB77DC-30D6-4EFA-BB2A-00DAC8E66AFF}"/>
              </a:ext>
            </a:extLst>
          </p:cNvPr>
          <p:cNvGrpSpPr/>
          <p:nvPr/>
        </p:nvGrpSpPr>
        <p:grpSpPr>
          <a:xfrm>
            <a:off x="11411476" y="2922854"/>
            <a:ext cx="9153525" cy="8517091"/>
            <a:chOff x="11362174" y="3030208"/>
            <a:chExt cx="9153525" cy="8517091"/>
          </a:xfrm>
        </p:grpSpPr>
        <p:pic>
          <p:nvPicPr>
            <p:cNvPr id="167" name="Object 2">
              <a:extLst>
                <a:ext uri="{FF2B5EF4-FFF2-40B4-BE49-F238E27FC236}">
                  <a16:creationId xmlns:a16="http://schemas.microsoft.com/office/drawing/2014/main" id="{432F07C4-D7C7-462B-98BD-66A35A4EF2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760000">
              <a:off x="11362174" y="3030208"/>
              <a:ext cx="9153525" cy="851709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411200" y="3499034"/>
            <a:ext cx="4190476" cy="891458"/>
            <a:chOff x="13146244" y="2651842"/>
            <a:chExt cx="4190476" cy="180458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126521" y="1810700"/>
              <a:ext cx="8380952" cy="3609174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146244" y="2651842"/>
              <a:ext cx="4190476" cy="180458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349059" y="3499034"/>
            <a:ext cx="4190476" cy="891458"/>
            <a:chOff x="9084103" y="2651842"/>
            <a:chExt cx="4190476" cy="180458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064381" y="1810700"/>
              <a:ext cx="8380952" cy="3609174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084103" y="2651842"/>
              <a:ext cx="4190476" cy="180458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286919" y="3499034"/>
            <a:ext cx="4190476" cy="891458"/>
            <a:chOff x="5021963" y="2651842"/>
            <a:chExt cx="4190476" cy="1804587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02240" y="1810700"/>
              <a:ext cx="8380952" cy="3609174"/>
            </a:xfrm>
            <a:prstGeom prst="rect">
              <a:avLst/>
            </a:prstGeom>
          </p:spPr>
        </p:pic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021963" y="2651842"/>
              <a:ext cx="4190476" cy="180458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24779" y="3499034"/>
            <a:ext cx="4190476" cy="891458"/>
            <a:chOff x="959823" y="2651842"/>
            <a:chExt cx="4190476" cy="1804587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059900" y="1810700"/>
              <a:ext cx="8380952" cy="3609174"/>
            </a:xfrm>
            <a:prstGeom prst="rect">
              <a:avLst/>
            </a:prstGeom>
          </p:spPr>
        </p:pic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59823" y="2651842"/>
              <a:ext cx="4190476" cy="1804587"/>
            </a:xfrm>
            <a:prstGeom prst="rect">
              <a:avLst/>
            </a:prstGeom>
          </p:spPr>
        </p:pic>
      </p:grpSp>
      <p:sp>
        <p:nvSpPr>
          <p:cNvPr id="143" name="TextBox 142">
            <a:extLst>
              <a:ext uri="{FF2B5EF4-FFF2-40B4-BE49-F238E27FC236}">
                <a16:creationId xmlns:a16="http://schemas.microsoft.com/office/drawing/2014/main" id="{23F3E437-05C6-46A5-83E9-840483F2420B}"/>
              </a:ext>
            </a:extLst>
          </p:cNvPr>
          <p:cNvSpPr txBox="1"/>
          <p:nvPr/>
        </p:nvSpPr>
        <p:spPr>
          <a:xfrm>
            <a:off x="14994948" y="575921"/>
            <a:ext cx="1928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Abadi" panose="020B0604020104020204" pitchFamily="34" charset="0"/>
              </a:rPr>
              <a:t>Conclusion</a:t>
            </a:r>
            <a:endParaRPr lang="ko-KR" altLang="en-US" sz="2000" dirty="0">
              <a:solidFill>
                <a:schemeClr val="accent6">
                  <a:lumMod val="60000"/>
                  <a:lumOff val="40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F68F5154-F0CD-45D1-85DF-A286347C0E76}"/>
              </a:ext>
            </a:extLst>
          </p:cNvPr>
          <p:cNvSpPr txBox="1"/>
          <p:nvPr/>
        </p:nvSpPr>
        <p:spPr>
          <a:xfrm>
            <a:off x="6996210" y="581966"/>
            <a:ext cx="1928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accent5">
                    <a:lumMod val="75000"/>
                  </a:schemeClr>
                </a:solidFill>
                <a:latin typeface="Abadi" panose="020B0604020202020204" pitchFamily="34" charset="0"/>
              </a:rPr>
              <a:t>Preliminaries</a:t>
            </a:r>
            <a:endParaRPr lang="ko-KR" altLang="en-US" sz="2000" dirty="0">
              <a:solidFill>
                <a:schemeClr val="accent5">
                  <a:lumMod val="75000"/>
                </a:schemeClr>
              </a:solidFill>
              <a:latin typeface="Abadi" panose="020B0604020202020204" pitchFamily="34" charset="0"/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A75630E6-CF74-4133-86BA-F5A616620AC7}"/>
              </a:ext>
            </a:extLst>
          </p:cNvPr>
          <p:cNvSpPr txBox="1"/>
          <p:nvPr/>
        </p:nvSpPr>
        <p:spPr>
          <a:xfrm>
            <a:off x="9806147" y="571097"/>
            <a:ext cx="1928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accent5">
                    <a:lumMod val="75000"/>
                  </a:schemeClr>
                </a:solidFill>
                <a:latin typeface="Abadi" panose="020B0604020202020204" pitchFamily="34" charset="0"/>
              </a:rPr>
              <a:t>Our study</a:t>
            </a:r>
            <a:endParaRPr lang="ko-KR" altLang="en-US" sz="2000" dirty="0">
              <a:solidFill>
                <a:schemeClr val="accent5">
                  <a:lumMod val="75000"/>
                </a:schemeClr>
              </a:solidFill>
              <a:latin typeface="Abadi" panose="020B0604020202020204" pitchFamily="34" charset="0"/>
            </a:endParaRP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13DD4435-5E41-4D16-BF34-7B82E65E2378}"/>
              </a:ext>
            </a:extLst>
          </p:cNvPr>
          <p:cNvSpPr txBox="1"/>
          <p:nvPr/>
        </p:nvSpPr>
        <p:spPr>
          <a:xfrm>
            <a:off x="4619487" y="571097"/>
            <a:ext cx="1928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accent5">
                    <a:lumMod val="75000"/>
                  </a:schemeClr>
                </a:solidFill>
                <a:latin typeface="Abadi" panose="020B0604020202020204" pitchFamily="34" charset="0"/>
              </a:rPr>
              <a:t>Introduction</a:t>
            </a:r>
            <a:endParaRPr lang="ko-KR" altLang="en-US" sz="2000" dirty="0">
              <a:solidFill>
                <a:schemeClr val="accent5">
                  <a:lumMod val="75000"/>
                </a:schemeClr>
              </a:solidFill>
              <a:latin typeface="Abadi" panose="020B0604020202020204" pitchFamily="34" charset="0"/>
            </a:endParaRP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DF323659-8FF5-48D1-9DBE-154A6B4F23AB}"/>
              </a:ext>
            </a:extLst>
          </p:cNvPr>
          <p:cNvSpPr txBox="1"/>
          <p:nvPr/>
        </p:nvSpPr>
        <p:spPr>
          <a:xfrm>
            <a:off x="12704515" y="571097"/>
            <a:ext cx="10006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accent5">
                    <a:lumMod val="75000"/>
                  </a:schemeClr>
                </a:solidFill>
                <a:latin typeface="Abadi" panose="020B0604020202020204" pitchFamily="34" charset="0"/>
              </a:rPr>
              <a:t>Result</a:t>
            </a:r>
            <a:endParaRPr lang="ko-KR" altLang="en-US" sz="2000" dirty="0">
              <a:solidFill>
                <a:schemeClr val="accent5">
                  <a:lumMod val="75000"/>
                </a:schemeClr>
              </a:solidFill>
              <a:latin typeface="Abadi" panose="020B0604020202020204" pitchFamily="34" charset="0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6BAF684-EAF6-4077-B979-CA10C0A5A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altLang="ko-KR" smtClean="0"/>
              <a:pPr/>
              <a:t>19</a:t>
            </a:fld>
            <a:endParaRPr lang="en-US" dirty="0"/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4BE22C00-0170-47CB-AB7F-E78044342C7C}"/>
              </a:ext>
            </a:extLst>
          </p:cNvPr>
          <p:cNvSpPr/>
          <p:nvPr/>
        </p:nvSpPr>
        <p:spPr>
          <a:xfrm>
            <a:off x="1228408" y="4866430"/>
            <a:ext cx="3814732" cy="3060041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6">
                <a:lumMod val="40000"/>
                <a:lumOff val="6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7018D0D4-5B76-49F5-8085-101BC240080D}"/>
              </a:ext>
            </a:extLst>
          </p:cNvPr>
          <p:cNvSpPr/>
          <p:nvPr/>
        </p:nvSpPr>
        <p:spPr>
          <a:xfrm>
            <a:off x="5290548" y="4853730"/>
            <a:ext cx="3814732" cy="3060041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6">
                <a:lumMod val="40000"/>
                <a:lumOff val="6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103A882C-718B-478D-AF77-46C4A1839E7E}"/>
              </a:ext>
            </a:extLst>
          </p:cNvPr>
          <p:cNvSpPr/>
          <p:nvPr/>
        </p:nvSpPr>
        <p:spPr>
          <a:xfrm>
            <a:off x="9359419" y="4844521"/>
            <a:ext cx="3814732" cy="3060041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6">
                <a:lumMod val="40000"/>
                <a:lumOff val="6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277DA4A2-3F9C-418F-8F00-70CD55550233}"/>
              </a:ext>
            </a:extLst>
          </p:cNvPr>
          <p:cNvSpPr/>
          <p:nvPr/>
        </p:nvSpPr>
        <p:spPr>
          <a:xfrm>
            <a:off x="13411200" y="4844521"/>
            <a:ext cx="3814732" cy="3060041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6">
                <a:lumMod val="40000"/>
                <a:lumOff val="6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0" name="그룹 1001">
            <a:extLst>
              <a:ext uri="{FF2B5EF4-FFF2-40B4-BE49-F238E27FC236}">
                <a16:creationId xmlns:a16="http://schemas.microsoft.com/office/drawing/2014/main" id="{BB1E02A3-BF99-4A0A-A656-8172CE92C559}"/>
              </a:ext>
            </a:extLst>
          </p:cNvPr>
          <p:cNvGrpSpPr/>
          <p:nvPr/>
        </p:nvGrpSpPr>
        <p:grpSpPr>
          <a:xfrm>
            <a:off x="-324254" y="462847"/>
            <a:ext cx="18808094" cy="638349"/>
            <a:chOff x="-324254" y="462847"/>
            <a:chExt cx="18808094" cy="638349"/>
          </a:xfrm>
        </p:grpSpPr>
        <p:pic>
          <p:nvPicPr>
            <p:cNvPr id="152" name="Object 2">
              <a:extLst>
                <a:ext uri="{FF2B5EF4-FFF2-40B4-BE49-F238E27FC236}">
                  <a16:creationId xmlns:a16="http://schemas.microsoft.com/office/drawing/2014/main" id="{46BDB948-951B-47EC-8CAC-A6A39E0C074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324254" y="462847"/>
              <a:ext cx="18808094" cy="638349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8CD738F8-DC88-4F81-8EE2-F75DD2D98958}"/>
              </a:ext>
            </a:extLst>
          </p:cNvPr>
          <p:cNvSpPr txBox="1"/>
          <p:nvPr/>
        </p:nvSpPr>
        <p:spPr>
          <a:xfrm>
            <a:off x="6008721" y="3590820"/>
            <a:ext cx="25331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Data preprocessing</a:t>
            </a:r>
          </a:p>
          <a:p>
            <a:pPr algn="ctr"/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&amp; Modeling</a:t>
            </a:r>
            <a:endParaRPr lang="ko-KR" altLang="en-US" sz="2000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06F5353D-2415-40FB-9BE1-EAF3D5CEA806}"/>
              </a:ext>
            </a:extLst>
          </p:cNvPr>
          <p:cNvSpPr txBox="1"/>
          <p:nvPr/>
        </p:nvSpPr>
        <p:spPr>
          <a:xfrm>
            <a:off x="2225121" y="3744708"/>
            <a:ext cx="20598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Need for study</a:t>
            </a:r>
            <a:endParaRPr lang="ko-KR" altLang="en-US" sz="2000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58931A15-5511-4EBF-9C6D-290743FC0D91}"/>
              </a:ext>
            </a:extLst>
          </p:cNvPr>
          <p:cNvSpPr txBox="1"/>
          <p:nvPr/>
        </p:nvSpPr>
        <p:spPr>
          <a:xfrm>
            <a:off x="340210" y="1551475"/>
            <a:ext cx="136805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atin typeface="Amasis MT Pro Medium" panose="02040604050005020304" pitchFamily="18" charset="0"/>
                <a:cs typeface="Cascadia Code SemiBold" panose="020B0609020000020004" pitchFamily="49" charset="0"/>
              </a:rPr>
              <a:t>Summary</a:t>
            </a:r>
            <a:endParaRPr lang="ko-KR" altLang="en-US" sz="3200" dirty="0">
              <a:latin typeface="Amasis MT Pro Medium" panose="02040604050005020304" pitchFamily="18" charset="0"/>
              <a:cs typeface="Cascadia Code SemiBold" panose="020B0609020000020004" pitchFamily="49" charset="0"/>
            </a:endParaRP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ED39619E-A1A8-4324-80F4-0AA0A2D84F6D}"/>
              </a:ext>
            </a:extLst>
          </p:cNvPr>
          <p:cNvSpPr txBox="1"/>
          <p:nvPr/>
        </p:nvSpPr>
        <p:spPr>
          <a:xfrm>
            <a:off x="10720397" y="3774917"/>
            <a:ext cx="1447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Result</a:t>
            </a:r>
            <a:endParaRPr lang="ko-KR" altLang="en-US" sz="2000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7933BA70-05A7-4FE3-9F24-B9700339B1D1}"/>
              </a:ext>
            </a:extLst>
          </p:cNvPr>
          <p:cNvSpPr txBox="1"/>
          <p:nvPr/>
        </p:nvSpPr>
        <p:spPr>
          <a:xfrm>
            <a:off x="14351020" y="3731499"/>
            <a:ext cx="22602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Follow-up study</a:t>
            </a:r>
            <a:endParaRPr lang="ko-KR" altLang="en-US" sz="2000" dirty="0">
              <a:solidFill>
                <a:schemeClr val="bg1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347DB7D-F64B-4C79-AE27-0E2D7DE62744}"/>
              </a:ext>
            </a:extLst>
          </p:cNvPr>
          <p:cNvSpPr txBox="1"/>
          <p:nvPr/>
        </p:nvSpPr>
        <p:spPr>
          <a:xfrm>
            <a:off x="1339988" y="5143419"/>
            <a:ext cx="3713511" cy="2536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- Lack of research on the 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relationships between variables 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- Lack of reflection of </a:t>
            </a:r>
            <a:r>
              <a:rPr kumimoji="0" lang="en-US" altLang="ko-KR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c</a:t>
            </a:r>
            <a:r>
              <a:rPr lang="en-US" altLang="ko-KR" sz="1800" b="1" dirty="0" err="1">
                <a:solidFill>
                  <a:schemeClr val="accent2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haracteristics</a:t>
            </a:r>
            <a:r>
              <a:rPr lang="en-US" altLang="ko-KR" sz="1800" b="1" dirty="0">
                <a:solidFill>
                  <a:schemeClr val="accent2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of climate information data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160" name="그림 159">
            <a:extLst>
              <a:ext uri="{FF2B5EF4-FFF2-40B4-BE49-F238E27FC236}">
                <a16:creationId xmlns:a16="http://schemas.microsoft.com/office/drawing/2014/main" id="{3E18C41B-3434-49BD-AF6D-37B3BD93D9F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4166" t="31421" r="12245" b="10000"/>
          <a:stretch/>
        </p:blipFill>
        <p:spPr>
          <a:xfrm>
            <a:off x="5415198" y="5092973"/>
            <a:ext cx="3561804" cy="219013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8F8AF5C-0DBF-4F09-BF0D-BA0A9242DD8D}"/>
              </a:ext>
            </a:extLst>
          </p:cNvPr>
          <p:cNvSpPr txBox="1"/>
          <p:nvPr/>
        </p:nvSpPr>
        <p:spPr>
          <a:xfrm>
            <a:off x="9477394" y="5092973"/>
            <a:ext cx="3095605" cy="2446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Fuzzy Mediation Analysis</a:t>
            </a:r>
          </a:p>
          <a:p>
            <a:pPr>
              <a:lnSpc>
                <a:spcPct val="150000"/>
              </a:lnSpc>
            </a:pPr>
            <a:r>
              <a:rPr lang="en-US" altLang="ko-KR" sz="1800" dirty="0">
                <a:solidFill>
                  <a:schemeClr val="accent2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- prevents the effects from overestimating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sz="1800" dirty="0">
                <a:solidFill>
                  <a:schemeClr val="accent2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- prevents the effects from biased results</a:t>
            </a:r>
            <a:endParaRPr lang="ko-KR" altLang="en-US" sz="1800" dirty="0">
              <a:solidFill>
                <a:schemeClr val="accent2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endParaRPr lang="ko-KR" altLang="en-US" dirty="0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BEDD8009-C5A2-4EF7-BB63-67EE75238C54}"/>
              </a:ext>
            </a:extLst>
          </p:cNvPr>
          <p:cNvSpPr txBox="1"/>
          <p:nvPr/>
        </p:nvSpPr>
        <p:spPr>
          <a:xfrm>
            <a:off x="13631336" y="5113918"/>
            <a:ext cx="359459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To be extended to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Moderation Analysis,</a:t>
            </a:r>
          </a:p>
          <a:p>
            <a:pPr>
              <a:lnSpc>
                <a:spcPct val="150000"/>
              </a:lnSpc>
            </a:pPr>
            <a:r>
              <a:rPr lang="en-US" altLang="ko-KR" sz="18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Mediation-Moderation Analysis, etc</a:t>
            </a:r>
            <a:r>
              <a:rPr lang="en-US" altLang="ko-KR" sz="1800" dirty="0">
                <a:solidFill>
                  <a:schemeClr val="accent2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  <a:endParaRPr lang="ko-KR" altLang="en-US" sz="1800" dirty="0">
              <a:solidFill>
                <a:schemeClr val="accent2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endParaRPr lang="en-US" altLang="ko-KR" dirty="0"/>
          </a:p>
          <a:p>
            <a:endParaRPr lang="ko-KR" alt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378444" y="4435263"/>
            <a:ext cx="3539867" cy="1623660"/>
            <a:chOff x="7378444" y="4435263"/>
            <a:chExt cx="3539867" cy="1623660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7378444" y="4435263"/>
              <a:ext cx="3510493" cy="58748"/>
              <a:chOff x="7378444" y="4435263"/>
              <a:chExt cx="3510493" cy="58748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7378444" y="4435263"/>
                <a:ext cx="3510493" cy="58748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10088937" y="5229549"/>
              <a:ext cx="1600000" cy="58748"/>
              <a:chOff x="10088937" y="5229549"/>
              <a:chExt cx="1600000" cy="58748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-16200000">
                <a:off x="10088937" y="5229549"/>
                <a:ext cx="1600000" cy="58748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7379205" y="4435263"/>
            <a:ext cx="603574" cy="52637"/>
            <a:chOff x="7379205" y="4435263"/>
            <a:chExt cx="603574" cy="5263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379205" y="4435263"/>
              <a:ext cx="603574" cy="52637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45973" y="1253903"/>
            <a:ext cx="5687040" cy="126463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812293" y="4435263"/>
            <a:ext cx="3539867" cy="1629374"/>
            <a:chOff x="1812293" y="4435263"/>
            <a:chExt cx="3539867" cy="1629374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812293" y="4435263"/>
              <a:ext cx="3510493" cy="58748"/>
              <a:chOff x="1812293" y="4435263"/>
              <a:chExt cx="3510493" cy="5874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812293" y="4435263"/>
                <a:ext cx="3510493" cy="5874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4522786" y="5235263"/>
              <a:ext cx="1600000" cy="58748"/>
              <a:chOff x="4522786" y="5235263"/>
              <a:chExt cx="1600000" cy="58748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-16200000">
                <a:off x="4522786" y="5235263"/>
                <a:ext cx="1600000" cy="58748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12933554" y="4435263"/>
            <a:ext cx="3539867" cy="1626606"/>
            <a:chOff x="12933554" y="4435263"/>
            <a:chExt cx="3539867" cy="1626606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12933554" y="4435263"/>
              <a:ext cx="3510493" cy="58748"/>
              <a:chOff x="12933554" y="4435263"/>
              <a:chExt cx="3510493" cy="58748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2933554" y="4435263"/>
                <a:ext cx="3510493" cy="58748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15642514" y="5230961"/>
              <a:ext cx="1603067" cy="58748"/>
              <a:chOff x="15642514" y="5230961"/>
              <a:chExt cx="1603067" cy="58748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6200000">
                <a:off x="15642514" y="5230961"/>
                <a:ext cx="1603067" cy="58748"/>
              </a:xfrm>
              <a:prstGeom prst="rect">
                <a:avLst/>
              </a:prstGeom>
            </p:spPr>
          </p:pic>
        </p:grpSp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766291" y="3744513"/>
            <a:ext cx="824630" cy="891291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311598" y="3744516"/>
            <a:ext cx="846235" cy="891291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871478" y="3744516"/>
            <a:ext cx="841187" cy="891291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754209" y="6887260"/>
            <a:ext cx="836712" cy="891291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319601" y="6887260"/>
            <a:ext cx="837471" cy="891291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812293" y="7639926"/>
            <a:ext cx="3539867" cy="1629374"/>
            <a:chOff x="1812293" y="7639926"/>
            <a:chExt cx="3539867" cy="1629374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1812293" y="7639926"/>
              <a:ext cx="3510493" cy="58748"/>
              <a:chOff x="1812293" y="7639926"/>
              <a:chExt cx="3510493" cy="58748"/>
            </a:xfrm>
          </p:grpSpPr>
          <p:pic>
            <p:nvPicPr>
              <p:cNvPr id="53" name="Object 52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812293" y="7639926"/>
                <a:ext cx="3510493" cy="58748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4522786" y="8439926"/>
              <a:ext cx="1600000" cy="58748"/>
              <a:chOff x="4522786" y="8439926"/>
              <a:chExt cx="1600000" cy="58748"/>
            </a:xfrm>
          </p:grpSpPr>
          <p:pic>
            <p:nvPicPr>
              <p:cNvPr id="56" name="Object 55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-16200000">
                <a:off x="4522786" y="8439926"/>
                <a:ext cx="1600000" cy="58748"/>
              </a:xfrm>
              <a:prstGeom prst="rect">
                <a:avLst/>
              </a:prstGeom>
            </p:spPr>
          </p:pic>
        </p:grpSp>
      </p:grpSp>
      <p:grpSp>
        <p:nvGrpSpPr>
          <p:cNvPr id="1015" name="그룹 1015"/>
          <p:cNvGrpSpPr/>
          <p:nvPr/>
        </p:nvGrpSpPr>
        <p:grpSpPr>
          <a:xfrm>
            <a:off x="7378444" y="7639926"/>
            <a:ext cx="3539867" cy="1623660"/>
            <a:chOff x="7378444" y="7639926"/>
            <a:chExt cx="3539867" cy="1623660"/>
          </a:xfrm>
        </p:grpSpPr>
        <p:grpSp>
          <p:nvGrpSpPr>
            <p:cNvPr id="1016" name="그룹 1016"/>
            <p:cNvGrpSpPr/>
            <p:nvPr/>
          </p:nvGrpSpPr>
          <p:grpSpPr>
            <a:xfrm>
              <a:off x="7378444" y="7639926"/>
              <a:ext cx="3510493" cy="58748"/>
              <a:chOff x="7378444" y="7639926"/>
              <a:chExt cx="3510493" cy="58748"/>
            </a:xfrm>
          </p:grpSpPr>
          <p:pic>
            <p:nvPicPr>
              <p:cNvPr id="61" name="Object 60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7378444" y="7639926"/>
                <a:ext cx="3510493" cy="58748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10088937" y="8434211"/>
              <a:ext cx="1600000" cy="58748"/>
              <a:chOff x="10088937" y="8434211"/>
              <a:chExt cx="1600000" cy="58748"/>
            </a:xfrm>
          </p:grpSpPr>
          <p:pic>
            <p:nvPicPr>
              <p:cNvPr id="64" name="Object 63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-16200000">
                <a:off x="10088937" y="8434211"/>
                <a:ext cx="1600000" cy="58748"/>
              </a:xfrm>
              <a:prstGeom prst="rect">
                <a:avLst/>
              </a:prstGeom>
            </p:spPr>
          </p:pic>
        </p:grpSp>
      </p:grpSp>
      <p:grpSp>
        <p:nvGrpSpPr>
          <p:cNvPr id="1021" name="그룹 1021"/>
          <p:cNvGrpSpPr/>
          <p:nvPr/>
        </p:nvGrpSpPr>
        <p:grpSpPr>
          <a:xfrm>
            <a:off x="1812293" y="4437839"/>
            <a:ext cx="603574" cy="52637"/>
            <a:chOff x="1812293" y="4437839"/>
            <a:chExt cx="603574" cy="52637"/>
          </a:xfrm>
        </p:grpSpPr>
        <p:pic>
          <p:nvPicPr>
            <p:cNvPr id="82" name="Object 8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12293" y="4437839"/>
              <a:ext cx="603574" cy="52637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12934038" y="4440029"/>
            <a:ext cx="603574" cy="52637"/>
            <a:chOff x="12934038" y="4440029"/>
            <a:chExt cx="603574" cy="52637"/>
          </a:xfrm>
        </p:grpSpPr>
        <p:pic>
          <p:nvPicPr>
            <p:cNvPr id="85" name="Object 8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934038" y="4440029"/>
              <a:ext cx="603574" cy="52637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1812293" y="7646275"/>
            <a:ext cx="603574" cy="52637"/>
            <a:chOff x="1812293" y="7646275"/>
            <a:chExt cx="603574" cy="52637"/>
          </a:xfrm>
        </p:grpSpPr>
        <p:pic>
          <p:nvPicPr>
            <p:cNvPr id="88" name="Object 8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12293" y="7646275"/>
              <a:ext cx="603574" cy="52637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7378444" y="7639926"/>
            <a:ext cx="603574" cy="52637"/>
            <a:chOff x="7378444" y="7639926"/>
            <a:chExt cx="603574" cy="52637"/>
          </a:xfrm>
        </p:grpSpPr>
        <p:pic>
          <p:nvPicPr>
            <p:cNvPr id="91" name="Object 9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378444" y="7639926"/>
              <a:ext cx="603574" cy="52637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2A343AE-5473-460D-8D90-753393E2E4F7}"/>
              </a:ext>
            </a:extLst>
          </p:cNvPr>
          <p:cNvSpPr txBox="1"/>
          <p:nvPr/>
        </p:nvSpPr>
        <p:spPr>
          <a:xfrm>
            <a:off x="2506830" y="3824550"/>
            <a:ext cx="23773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>
                    <a:lumMod val="75000"/>
                  </a:schemeClr>
                </a:solidFill>
                <a:latin typeface="Abadi" panose="020B0604020104020204" pitchFamily="34" charset="0"/>
              </a:rPr>
              <a:t>Introduction</a:t>
            </a:r>
            <a:endParaRPr lang="ko-KR" altLang="en-US" sz="3200" dirty="0">
              <a:solidFill>
                <a:schemeClr val="accent1">
                  <a:lumMod val="7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924B89-EC34-47F5-9871-E8D546A2F43B}"/>
              </a:ext>
            </a:extLst>
          </p:cNvPr>
          <p:cNvSpPr txBox="1"/>
          <p:nvPr/>
        </p:nvSpPr>
        <p:spPr>
          <a:xfrm>
            <a:off x="1933475" y="4569934"/>
            <a:ext cx="26221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</a:rPr>
              <a:t>Background</a:t>
            </a:r>
            <a:endParaRPr lang="ko-KR" altLang="en-US" sz="2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80141AE-84F2-4B33-88DB-7906E09051CC}"/>
              </a:ext>
            </a:extLst>
          </p:cNvPr>
          <p:cNvSpPr txBox="1"/>
          <p:nvPr/>
        </p:nvSpPr>
        <p:spPr>
          <a:xfrm>
            <a:off x="8052012" y="3800363"/>
            <a:ext cx="28352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>
                    <a:lumMod val="75000"/>
                  </a:schemeClr>
                </a:solidFill>
                <a:latin typeface="Abadi" panose="020B0604020104020204" pitchFamily="34" charset="0"/>
              </a:rPr>
              <a:t>Preliminaries</a:t>
            </a:r>
            <a:endParaRPr lang="ko-KR" altLang="en-US" sz="3200" dirty="0">
              <a:solidFill>
                <a:schemeClr val="accent1">
                  <a:lumMod val="7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21F6D515-7772-4FD8-98A7-EC27F3EC939D}"/>
              </a:ext>
            </a:extLst>
          </p:cNvPr>
          <p:cNvSpPr txBox="1"/>
          <p:nvPr/>
        </p:nvSpPr>
        <p:spPr>
          <a:xfrm>
            <a:off x="13584937" y="3824550"/>
            <a:ext cx="33450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>
                    <a:lumMod val="75000"/>
                  </a:schemeClr>
                </a:solidFill>
                <a:latin typeface="Abadi" panose="020B0604020104020204" pitchFamily="34" charset="0"/>
              </a:rPr>
              <a:t>Main Contribution</a:t>
            </a:r>
            <a:endParaRPr lang="ko-KR" altLang="en-US" sz="3200" dirty="0">
              <a:solidFill>
                <a:schemeClr val="accent1">
                  <a:lumMod val="7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374D88EE-FB1A-46A4-8B1C-CFB91152A6CC}"/>
              </a:ext>
            </a:extLst>
          </p:cNvPr>
          <p:cNvSpPr txBox="1"/>
          <p:nvPr/>
        </p:nvSpPr>
        <p:spPr>
          <a:xfrm>
            <a:off x="1933475" y="4971982"/>
            <a:ext cx="26221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</a:rPr>
              <a:t>Need for study</a:t>
            </a:r>
            <a:endParaRPr lang="ko-KR" altLang="en-US" sz="2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C7B6506E-C825-451E-A757-8E65D5CF9F0F}"/>
              </a:ext>
            </a:extLst>
          </p:cNvPr>
          <p:cNvSpPr txBox="1"/>
          <p:nvPr/>
        </p:nvSpPr>
        <p:spPr>
          <a:xfrm>
            <a:off x="7587285" y="4569934"/>
            <a:ext cx="26221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</a:rPr>
              <a:t>Mediation Analysis</a:t>
            </a:r>
            <a:endParaRPr lang="ko-KR" altLang="en-US" sz="2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C2524E52-05BB-48BB-B423-B85732F8E2FF}"/>
              </a:ext>
            </a:extLst>
          </p:cNvPr>
          <p:cNvSpPr txBox="1"/>
          <p:nvPr/>
        </p:nvSpPr>
        <p:spPr>
          <a:xfrm>
            <a:off x="7587285" y="4971982"/>
            <a:ext cx="26221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</a:rPr>
              <a:t>Fuzzification</a:t>
            </a:r>
            <a:endParaRPr lang="ko-KR" altLang="en-US" sz="2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EA322F41-358A-49BC-8316-D9F00FFCDCA6}"/>
              </a:ext>
            </a:extLst>
          </p:cNvPr>
          <p:cNvSpPr txBox="1"/>
          <p:nvPr/>
        </p:nvSpPr>
        <p:spPr>
          <a:xfrm>
            <a:off x="12789436" y="4592776"/>
            <a:ext cx="29196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</a:rPr>
              <a:t>Data Preprocessing</a:t>
            </a:r>
            <a:endParaRPr lang="ko-KR" altLang="en-US" sz="2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FD050097-3B02-4EFD-B140-11B20F17CBBB}"/>
              </a:ext>
            </a:extLst>
          </p:cNvPr>
          <p:cNvSpPr txBox="1"/>
          <p:nvPr/>
        </p:nvSpPr>
        <p:spPr>
          <a:xfrm>
            <a:off x="12774922" y="5019626"/>
            <a:ext cx="35104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</a:rPr>
              <a:t>Modeling relationship of data</a:t>
            </a:r>
            <a:endParaRPr lang="ko-KR" altLang="en-US" sz="2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AE284FB8-B8A7-4E35-B5DE-A3F935709C11}"/>
              </a:ext>
            </a:extLst>
          </p:cNvPr>
          <p:cNvSpPr txBox="1"/>
          <p:nvPr/>
        </p:nvSpPr>
        <p:spPr>
          <a:xfrm>
            <a:off x="2487526" y="6941327"/>
            <a:ext cx="28352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>
                    <a:lumMod val="75000"/>
                  </a:schemeClr>
                </a:solidFill>
                <a:latin typeface="Abadi" panose="020B0604020104020204" pitchFamily="34" charset="0"/>
              </a:rPr>
              <a:t>Results</a:t>
            </a:r>
            <a:endParaRPr lang="ko-KR" altLang="en-US" sz="3200" dirty="0">
              <a:solidFill>
                <a:schemeClr val="accent1">
                  <a:lumMod val="7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8250CABE-DD1E-42CC-A29F-6D201BDC9F9F}"/>
              </a:ext>
            </a:extLst>
          </p:cNvPr>
          <p:cNvSpPr txBox="1"/>
          <p:nvPr/>
        </p:nvSpPr>
        <p:spPr>
          <a:xfrm>
            <a:off x="1950265" y="7822853"/>
            <a:ext cx="29339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solidFill>
                  <a:schemeClr val="bg1">
                    <a:lumMod val="50000"/>
                  </a:schemeClr>
                </a:solidFill>
              </a:rPr>
              <a:t>Comparison of effects of</a:t>
            </a:r>
          </a:p>
          <a:p>
            <a:r>
              <a:rPr lang="en-US" altLang="ko-KR" sz="2000">
                <a:solidFill>
                  <a:schemeClr val="bg1">
                    <a:lumMod val="50000"/>
                  </a:schemeClr>
                </a:solidFill>
              </a:rPr>
              <a:t>CMA &amp; FMA</a:t>
            </a:r>
            <a:endParaRPr lang="ko-KR" altLang="en-US" sz="2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4059C66A-9817-442A-B785-135D97879811}"/>
              </a:ext>
            </a:extLst>
          </p:cNvPr>
          <p:cNvSpPr txBox="1"/>
          <p:nvPr/>
        </p:nvSpPr>
        <p:spPr>
          <a:xfrm>
            <a:off x="8139918" y="6941327"/>
            <a:ext cx="28352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>
                    <a:lumMod val="75000"/>
                  </a:schemeClr>
                </a:solidFill>
                <a:latin typeface="Abadi" panose="020B0604020104020204" pitchFamily="34" charset="0"/>
              </a:rPr>
              <a:t>Conclusion</a:t>
            </a:r>
            <a:endParaRPr lang="ko-KR" altLang="en-US" sz="3200" dirty="0">
              <a:solidFill>
                <a:schemeClr val="accent1">
                  <a:lumMod val="7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811A472E-C82B-42DF-8B81-AC765ACDFD74}"/>
              </a:ext>
            </a:extLst>
          </p:cNvPr>
          <p:cNvSpPr txBox="1"/>
          <p:nvPr/>
        </p:nvSpPr>
        <p:spPr>
          <a:xfrm>
            <a:off x="7534873" y="7822853"/>
            <a:ext cx="26745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</a:rPr>
              <a:t>Summary</a:t>
            </a:r>
            <a:endParaRPr lang="ko-KR" altLang="en-US" sz="20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68" name="그림 67">
            <a:extLst>
              <a:ext uri="{FF2B5EF4-FFF2-40B4-BE49-F238E27FC236}">
                <a16:creationId xmlns:a16="http://schemas.microsoft.com/office/drawing/2014/main" id="{6494B764-01A6-436C-B40F-575C230E61F1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401" t="41843" r="-401" b="25893"/>
          <a:stretch/>
        </p:blipFill>
        <p:spPr>
          <a:xfrm>
            <a:off x="-10310" y="-3426"/>
            <a:ext cx="18374510" cy="3318900"/>
          </a:xfrm>
          <a:prstGeom prst="rect">
            <a:avLst/>
          </a:prstGeom>
        </p:spPr>
      </p:pic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8E318880-927F-43E0-807C-6383E7527E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altLang="ko-KR" smtClean="0"/>
              <a:pPr/>
              <a:t>2</a:t>
            </a:fld>
            <a:endParaRPr lang="en-US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75D1E7B1-D729-42A4-960D-5A5C6E5F1B9C}"/>
              </a:ext>
            </a:extLst>
          </p:cNvPr>
          <p:cNvSpPr txBox="1"/>
          <p:nvPr/>
        </p:nvSpPr>
        <p:spPr>
          <a:xfrm>
            <a:off x="7581036" y="5443608"/>
            <a:ext cx="30374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</a:rPr>
              <a:t>Fuzzy Mediation Analysis</a:t>
            </a:r>
            <a:endParaRPr lang="ko-KR" altLang="en-US" sz="2000" dirty="0">
              <a:solidFill>
                <a:schemeClr val="bg1">
                  <a:lumMod val="50000"/>
                </a:schemeClr>
              </a:solidFill>
            </a:endParaRPr>
          </a:p>
          <a:p>
            <a:endParaRPr lang="ko-KR" altLang="en-US" sz="2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F0B85252-B440-4C04-A39C-AFA8C84FCCB9}"/>
              </a:ext>
            </a:extLst>
          </p:cNvPr>
          <p:cNvSpPr txBox="1"/>
          <p:nvPr/>
        </p:nvSpPr>
        <p:spPr>
          <a:xfrm>
            <a:off x="1933475" y="8524856"/>
            <a:ext cx="29339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</a:rPr>
              <a:t>Significance Test of effects of CMA &amp; FMA</a:t>
            </a:r>
            <a:endParaRPr lang="ko-KR" altLang="en-US" sz="20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C1615718-E26E-4BE6-A856-8114A3DF202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3000"/>
          </a:blip>
          <a:stretch>
            <a:fillRect/>
          </a:stretch>
        </p:blipFill>
        <p:spPr>
          <a:xfrm>
            <a:off x="0" y="-12700"/>
            <a:ext cx="18288000" cy="1045464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BFFE64F-44C6-4011-8D58-910D1BECBA0A}"/>
              </a:ext>
            </a:extLst>
          </p:cNvPr>
          <p:cNvSpPr txBox="1"/>
          <p:nvPr/>
        </p:nvSpPr>
        <p:spPr>
          <a:xfrm>
            <a:off x="986096" y="3120770"/>
            <a:ext cx="16535400" cy="1280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7200" spc="-150" dirty="0">
                <a:solidFill>
                  <a:schemeClr val="bg1"/>
                </a:solidFill>
                <a:latin typeface="Verdana Pro SemiBold" panose="020B0604020202020204" pitchFamily="34" charset="0"/>
                <a:ea typeface="Segoe UI Black" panose="020B0A02040204020203" pitchFamily="34" charset="0"/>
                <a:cs typeface="Cascadia Mono SemiBold" panose="020B0609020000020004" pitchFamily="49" charset="0"/>
              </a:rPr>
              <a:t>THANK YOU</a:t>
            </a:r>
            <a:endParaRPr lang="ko-KR" altLang="en-US" sz="7200" spc="-150" dirty="0">
              <a:solidFill>
                <a:schemeClr val="bg1"/>
              </a:solidFill>
              <a:latin typeface="Verdana Pro SemiBold" panose="020B0704030504040204" pitchFamily="34" charset="0"/>
              <a:cs typeface="Cascadia Mono SemiBold" panose="020B0609020000020004" pitchFamily="49" charset="0"/>
            </a:endParaRPr>
          </a:p>
        </p:txBody>
      </p:sp>
      <p:grpSp>
        <p:nvGrpSpPr>
          <p:cNvPr id="11" name="그룹 1002">
            <a:extLst>
              <a:ext uri="{FF2B5EF4-FFF2-40B4-BE49-F238E27FC236}">
                <a16:creationId xmlns:a16="http://schemas.microsoft.com/office/drawing/2014/main" id="{83617FA5-F135-4C14-B846-4AD03835AA5F}"/>
              </a:ext>
            </a:extLst>
          </p:cNvPr>
          <p:cNvGrpSpPr/>
          <p:nvPr/>
        </p:nvGrpSpPr>
        <p:grpSpPr>
          <a:xfrm>
            <a:off x="-633333" y="3878744"/>
            <a:ext cx="19552381" cy="6847619"/>
            <a:chOff x="-633333" y="3878744"/>
            <a:chExt cx="19552381" cy="6847619"/>
          </a:xfrm>
        </p:grpSpPr>
        <p:pic>
          <p:nvPicPr>
            <p:cNvPr id="12" name="Object 5">
              <a:extLst>
                <a:ext uri="{FF2B5EF4-FFF2-40B4-BE49-F238E27FC236}">
                  <a16:creationId xmlns:a16="http://schemas.microsoft.com/office/drawing/2014/main" id="{01F948FC-1A3C-4BC5-BBD3-FDE9653D47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633333" y="3878744"/>
              <a:ext cx="19552381" cy="6847619"/>
            </a:xfrm>
            <a:prstGeom prst="rect">
              <a:avLst/>
            </a:prstGeom>
          </p:spPr>
        </p:pic>
      </p:grpSp>
      <p:sp>
        <p:nvSpPr>
          <p:cNvPr id="8" name="타원 7">
            <a:extLst>
              <a:ext uri="{FF2B5EF4-FFF2-40B4-BE49-F238E27FC236}">
                <a16:creationId xmlns:a16="http://schemas.microsoft.com/office/drawing/2014/main" id="{AAED0650-229C-4E7B-933E-1A7C88FC5854}"/>
              </a:ext>
            </a:extLst>
          </p:cNvPr>
          <p:cNvSpPr/>
          <p:nvPr/>
        </p:nvSpPr>
        <p:spPr>
          <a:xfrm>
            <a:off x="17060370" y="9383846"/>
            <a:ext cx="692726" cy="673326"/>
          </a:xfrm>
          <a:prstGeom prst="ellipse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7559" t="-26975" r="-17559" b="-2697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9" name="Picture 2" descr="충북대학교 심볼마크,로고(JPG, AI) 상세보기 -디자인 자료실&amp;lt;홍보자료실&amp;lt;충북대학교 홍보관">
            <a:extLst>
              <a:ext uri="{FF2B5EF4-FFF2-40B4-BE49-F238E27FC236}">
                <a16:creationId xmlns:a16="http://schemas.microsoft.com/office/drawing/2014/main" id="{823A0E95-6D54-422F-8CE1-735C520D30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77515" y="9373189"/>
            <a:ext cx="692726" cy="692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한국지능시스템학회 - 해시넷">
            <a:extLst>
              <a:ext uri="{FF2B5EF4-FFF2-40B4-BE49-F238E27FC236}">
                <a16:creationId xmlns:a16="http://schemas.microsoft.com/office/drawing/2014/main" id="{8D26DA32-BF21-4C44-BB89-4695F61EEB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11000"/>
                    </a14:imgEffect>
                    <a14:imgEffect>
                      <a14:brightnessContrast brigh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77451" y="8791248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DDBB11-B5E3-41FA-9B05-9C8DFFB6AB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altLang="ko-KR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13078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1002">
            <a:extLst>
              <a:ext uri="{FF2B5EF4-FFF2-40B4-BE49-F238E27FC236}">
                <a16:creationId xmlns:a16="http://schemas.microsoft.com/office/drawing/2014/main" id="{8A1AFB7E-F8BC-49C3-A772-8F13368B386D}"/>
              </a:ext>
            </a:extLst>
          </p:cNvPr>
          <p:cNvGrpSpPr/>
          <p:nvPr/>
        </p:nvGrpSpPr>
        <p:grpSpPr>
          <a:xfrm>
            <a:off x="-1213295" y="3771900"/>
            <a:ext cx="9351981" cy="7383397"/>
            <a:chOff x="-1617968" y="4489181"/>
            <a:chExt cx="9351981" cy="7383397"/>
          </a:xfrm>
        </p:grpSpPr>
        <p:pic>
          <p:nvPicPr>
            <p:cNvPr id="29" name="Object 5">
              <a:extLst>
                <a:ext uri="{FF2B5EF4-FFF2-40B4-BE49-F238E27FC236}">
                  <a16:creationId xmlns:a16="http://schemas.microsoft.com/office/drawing/2014/main" id="{3A3B44B8-DE1F-4374-93FE-8C81516A2A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2580000">
              <a:off x="-1617968" y="4489181"/>
              <a:ext cx="9351981" cy="7383397"/>
            </a:xfrm>
            <a:prstGeom prst="rect">
              <a:avLst/>
            </a:prstGeom>
          </p:spPr>
        </p:pic>
      </p:grpSp>
      <p:grpSp>
        <p:nvGrpSpPr>
          <p:cNvPr id="26" name="그룹 1001">
            <a:extLst>
              <a:ext uri="{FF2B5EF4-FFF2-40B4-BE49-F238E27FC236}">
                <a16:creationId xmlns:a16="http://schemas.microsoft.com/office/drawing/2014/main" id="{94C4638E-D4AB-43DB-87D9-D53B3CE0E09F}"/>
              </a:ext>
            </a:extLst>
          </p:cNvPr>
          <p:cNvGrpSpPr/>
          <p:nvPr/>
        </p:nvGrpSpPr>
        <p:grpSpPr>
          <a:xfrm>
            <a:off x="11362174" y="3030208"/>
            <a:ext cx="9153525" cy="8517091"/>
            <a:chOff x="11362174" y="3030208"/>
            <a:chExt cx="9153525" cy="8517091"/>
          </a:xfrm>
        </p:grpSpPr>
        <p:pic>
          <p:nvPicPr>
            <p:cNvPr id="27" name="Object 2">
              <a:extLst>
                <a:ext uri="{FF2B5EF4-FFF2-40B4-BE49-F238E27FC236}">
                  <a16:creationId xmlns:a16="http://schemas.microsoft.com/office/drawing/2014/main" id="{51D75AB2-103D-4886-A891-4B3CF08794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760000">
              <a:off x="11362174" y="3030208"/>
              <a:ext cx="9153525" cy="8517091"/>
            </a:xfrm>
            <a:prstGeom prst="rect">
              <a:avLst/>
            </a:prstGeom>
          </p:spPr>
        </p:pic>
      </p:grpSp>
      <p:grpSp>
        <p:nvGrpSpPr>
          <p:cNvPr id="1001" name="그룹 1001"/>
          <p:cNvGrpSpPr/>
          <p:nvPr/>
        </p:nvGrpSpPr>
        <p:grpSpPr>
          <a:xfrm>
            <a:off x="-89480" y="467160"/>
            <a:ext cx="19104762" cy="628571"/>
            <a:chOff x="-89480" y="467160"/>
            <a:chExt cx="19104762" cy="628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89480" y="467160"/>
              <a:ext cx="19104762" cy="62857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74934" y="2349515"/>
            <a:ext cx="7630113" cy="4576478"/>
            <a:chOff x="-897630" y="6824425"/>
            <a:chExt cx="7630113" cy="179945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897630" y="6824425"/>
              <a:ext cx="7630113" cy="1799452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03482" y="7274288"/>
              <a:ext cx="3815057" cy="89972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817807" y="3291757"/>
            <a:ext cx="1011922" cy="399967"/>
            <a:chOff x="881169" y="7176910"/>
            <a:chExt cx="1011922" cy="399967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81169" y="7176910"/>
              <a:ext cx="1011922" cy="399967"/>
            </a:xfrm>
            <a:prstGeom prst="rect">
              <a:avLst/>
            </a:prstGeom>
          </p:spPr>
        </p:pic>
      </p:grpSp>
      <p:pic>
        <p:nvPicPr>
          <p:cNvPr id="69" name="Object 6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377640" y="5578215"/>
            <a:ext cx="3005398" cy="583614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0A8F6E48-64DE-4E62-B038-67FFEA0BC5D0}"/>
              </a:ext>
            </a:extLst>
          </p:cNvPr>
          <p:cNvSpPr txBox="1"/>
          <p:nvPr/>
        </p:nvSpPr>
        <p:spPr>
          <a:xfrm>
            <a:off x="14994948" y="575921"/>
            <a:ext cx="1928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accent5">
                    <a:lumMod val="75000"/>
                  </a:schemeClr>
                </a:solidFill>
                <a:latin typeface="Abadi" panose="020B0604020104020204" pitchFamily="34" charset="0"/>
              </a:rPr>
              <a:t>Conclusion</a:t>
            </a:r>
            <a:endParaRPr lang="ko-KR" altLang="en-US" sz="2000" dirty="0">
              <a:solidFill>
                <a:schemeClr val="accent5">
                  <a:lumMod val="7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E297119C-1F10-4BEC-9571-694873395EED}"/>
              </a:ext>
            </a:extLst>
          </p:cNvPr>
          <p:cNvSpPr txBox="1"/>
          <p:nvPr/>
        </p:nvSpPr>
        <p:spPr>
          <a:xfrm>
            <a:off x="6996210" y="581966"/>
            <a:ext cx="1928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accent5">
                    <a:lumMod val="75000"/>
                  </a:schemeClr>
                </a:solidFill>
                <a:latin typeface="Abadi" panose="020B0604020202020204" pitchFamily="34" charset="0"/>
              </a:rPr>
              <a:t>Preliminaries</a:t>
            </a:r>
            <a:endParaRPr lang="ko-KR" altLang="en-US" sz="2000" dirty="0">
              <a:solidFill>
                <a:schemeClr val="accent5">
                  <a:lumMod val="75000"/>
                </a:schemeClr>
              </a:solidFill>
              <a:latin typeface="Abadi" panose="020B0604020202020204" pitchFamily="34" charset="0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47A4F393-1C59-4CDF-AA8F-2498FBA2CB51}"/>
              </a:ext>
            </a:extLst>
          </p:cNvPr>
          <p:cNvSpPr txBox="1"/>
          <p:nvPr/>
        </p:nvSpPr>
        <p:spPr>
          <a:xfrm>
            <a:off x="9806147" y="571097"/>
            <a:ext cx="1928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accent5">
                    <a:lumMod val="75000"/>
                  </a:schemeClr>
                </a:solidFill>
                <a:latin typeface="Abadi" panose="020B0604020202020204" pitchFamily="34" charset="0"/>
              </a:rPr>
              <a:t>Our study</a:t>
            </a:r>
            <a:endParaRPr lang="ko-KR" altLang="en-US" sz="2000" dirty="0">
              <a:solidFill>
                <a:schemeClr val="accent5">
                  <a:lumMod val="75000"/>
                </a:schemeClr>
              </a:solidFill>
              <a:latin typeface="Abadi" panose="020B0604020202020204" pitchFamily="34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B7597D90-8385-4A7D-B9BB-2C6695397B51}"/>
              </a:ext>
            </a:extLst>
          </p:cNvPr>
          <p:cNvSpPr txBox="1"/>
          <p:nvPr/>
        </p:nvSpPr>
        <p:spPr>
          <a:xfrm>
            <a:off x="4619487" y="571097"/>
            <a:ext cx="1928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Abadi" panose="020B0604020202020204" pitchFamily="34" charset="0"/>
              </a:rPr>
              <a:t>Introduction</a:t>
            </a:r>
            <a:endParaRPr lang="ko-KR" altLang="en-US" sz="2000" dirty="0">
              <a:solidFill>
                <a:schemeClr val="accent6">
                  <a:lumMod val="60000"/>
                  <a:lumOff val="40000"/>
                </a:schemeClr>
              </a:solidFill>
              <a:latin typeface="Abadi" panose="020B0604020202020204" pitchFamily="34" charset="0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4D0DDD78-174B-4A7D-BF00-09BEF040E1AA}"/>
              </a:ext>
            </a:extLst>
          </p:cNvPr>
          <p:cNvSpPr txBox="1"/>
          <p:nvPr/>
        </p:nvSpPr>
        <p:spPr>
          <a:xfrm>
            <a:off x="12704515" y="571097"/>
            <a:ext cx="10006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accent5">
                    <a:lumMod val="75000"/>
                  </a:schemeClr>
                </a:solidFill>
                <a:latin typeface="Abadi" panose="020B0604020202020204" pitchFamily="34" charset="0"/>
              </a:rPr>
              <a:t>Result</a:t>
            </a:r>
            <a:endParaRPr lang="ko-KR" altLang="en-US" sz="2000" dirty="0">
              <a:solidFill>
                <a:schemeClr val="accent5">
                  <a:lumMod val="75000"/>
                </a:schemeClr>
              </a:solidFill>
              <a:latin typeface="Abadi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00D0819-79E3-445E-8D35-3E44C69AAA9A}"/>
              </a:ext>
            </a:extLst>
          </p:cNvPr>
          <p:cNvSpPr txBox="1"/>
          <p:nvPr/>
        </p:nvSpPr>
        <p:spPr>
          <a:xfrm>
            <a:off x="12909179" y="3295142"/>
            <a:ext cx="9180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Amasis MT Pro" panose="02040504050005020304" pitchFamily="18" charset="0"/>
              </a:rPr>
              <a:t>PROS</a:t>
            </a:r>
            <a:endParaRPr lang="ko-KR" altLang="en-US" sz="2000" dirty="0">
              <a:solidFill>
                <a:schemeClr val="bg1"/>
              </a:solidFill>
              <a:latin typeface="Amasis MT Pro" panose="020405040500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3FC795-FA6E-4345-B001-9B402BD37030}"/>
              </a:ext>
            </a:extLst>
          </p:cNvPr>
          <p:cNvSpPr txBox="1"/>
          <p:nvPr/>
        </p:nvSpPr>
        <p:spPr>
          <a:xfrm>
            <a:off x="13161017" y="3775935"/>
            <a:ext cx="343268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Safe</a:t>
            </a:r>
          </a:p>
          <a:p>
            <a:r>
              <a:rPr lang="en-US" altLang="ko-KR" sz="2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Infinite resource</a:t>
            </a:r>
          </a:p>
          <a:p>
            <a:r>
              <a:rPr lang="en-US" altLang="ko-KR" sz="2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Restriction-free site </a:t>
            </a:r>
          </a:p>
          <a:p>
            <a:r>
              <a:rPr lang="en-US" altLang="ko-KR" sz="2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Long life</a:t>
            </a:r>
          </a:p>
          <a:p>
            <a:endParaRPr lang="en-US" altLang="ko-KR" sz="2000" dirty="0">
              <a:latin typeface="Amasis MT Pro" panose="02040504050005020304" pitchFamily="18" charset="0"/>
            </a:endParaRPr>
          </a:p>
          <a:p>
            <a:r>
              <a:rPr lang="en-US" altLang="ko-KR" sz="2000" dirty="0">
                <a:latin typeface="Batang" panose="02030600000101010101" pitchFamily="18" charset="-127"/>
                <a:ea typeface="Batang" panose="02030600000101010101" pitchFamily="18" charset="-127"/>
              </a:rPr>
              <a:t>☞</a:t>
            </a:r>
            <a:r>
              <a:rPr lang="en-US" altLang="ko-KR" sz="2000" dirty="0">
                <a:latin typeface="Amasis MT Pro" panose="02040504050005020304" pitchFamily="18" charset="0"/>
              </a:rPr>
              <a:t> </a:t>
            </a:r>
            <a:r>
              <a:rPr lang="en-US" altLang="ko-KR" sz="2000" dirty="0"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Easy to recess</a:t>
            </a: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78A89E5B-494B-43CC-92E5-FF54DE1088B0}"/>
              </a:ext>
            </a:extLst>
          </p:cNvPr>
          <p:cNvSpPr/>
          <p:nvPr/>
        </p:nvSpPr>
        <p:spPr>
          <a:xfrm>
            <a:off x="1639914" y="8023919"/>
            <a:ext cx="15170239" cy="1530162"/>
          </a:xfrm>
          <a:prstGeom prst="rect">
            <a:avLst/>
          </a:prstGeom>
          <a:noFill/>
          <a:ln w="38100"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It is important to predict accurate amount of solar power.</a:t>
            </a:r>
            <a:endParaRPr lang="ko-KR" altLang="en-US" sz="2400" b="1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grpSp>
        <p:nvGrpSpPr>
          <p:cNvPr id="88" name="그룹 1003">
            <a:extLst>
              <a:ext uri="{FF2B5EF4-FFF2-40B4-BE49-F238E27FC236}">
                <a16:creationId xmlns:a16="http://schemas.microsoft.com/office/drawing/2014/main" id="{A35C6137-E903-4899-88EB-C5F196EEEC40}"/>
              </a:ext>
            </a:extLst>
          </p:cNvPr>
          <p:cNvGrpSpPr/>
          <p:nvPr/>
        </p:nvGrpSpPr>
        <p:grpSpPr>
          <a:xfrm>
            <a:off x="-1184142" y="2080387"/>
            <a:ext cx="10912762" cy="1187860"/>
            <a:chOff x="6592262" y="-29255598"/>
            <a:chExt cx="10912762" cy="6405048"/>
          </a:xfrm>
        </p:grpSpPr>
        <p:pic>
          <p:nvPicPr>
            <p:cNvPr id="89" name="Object 15">
              <a:extLst>
                <a:ext uri="{FF2B5EF4-FFF2-40B4-BE49-F238E27FC236}">
                  <a16:creationId xmlns:a16="http://schemas.microsoft.com/office/drawing/2014/main" id="{702FCB5A-5143-4823-943F-6E05D677928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592262" y="-29255598"/>
              <a:ext cx="10912762" cy="6405048"/>
            </a:xfrm>
            <a:prstGeom prst="rect">
              <a:avLst/>
            </a:prstGeom>
          </p:spPr>
        </p:pic>
        <p:pic>
          <p:nvPicPr>
            <p:cNvPr id="90" name="Object 16">
              <a:extLst>
                <a:ext uri="{FF2B5EF4-FFF2-40B4-BE49-F238E27FC236}">
                  <a16:creationId xmlns:a16="http://schemas.microsoft.com/office/drawing/2014/main" id="{333DE88A-93E7-4CAB-9ACD-31192C5B79F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254251" y="-27804042"/>
              <a:ext cx="5456381" cy="3202524"/>
            </a:xfrm>
            <a:prstGeom prst="rect">
              <a:avLst/>
            </a:prstGeom>
          </p:spPr>
        </p:pic>
      </p:grpSp>
      <p:sp>
        <p:nvSpPr>
          <p:cNvPr id="92" name="TextBox 91">
            <a:extLst>
              <a:ext uri="{FF2B5EF4-FFF2-40B4-BE49-F238E27FC236}">
                <a16:creationId xmlns:a16="http://schemas.microsoft.com/office/drawing/2014/main" id="{F25834DB-ACF5-4D1E-B205-027B40CC5B2A}"/>
              </a:ext>
            </a:extLst>
          </p:cNvPr>
          <p:cNvSpPr txBox="1"/>
          <p:nvPr/>
        </p:nvSpPr>
        <p:spPr>
          <a:xfrm>
            <a:off x="1639914" y="2446498"/>
            <a:ext cx="51322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Amasis MT Pro Medium" panose="02040604050005020304" pitchFamily="18" charset="0"/>
              </a:rPr>
              <a:t>BP, Energy Outlook 2020 edition</a:t>
            </a:r>
            <a:endParaRPr lang="ko-KR" altLang="en-US" sz="2400" dirty="0">
              <a:solidFill>
                <a:schemeClr val="bg1"/>
              </a:solidFill>
              <a:latin typeface="Amasis MT Pro Medium" panose="02040604050005020304" pitchFamily="18" charset="0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5F2F0AFE-2DF6-4D86-9FAD-D3226E151368}"/>
              </a:ext>
            </a:extLst>
          </p:cNvPr>
          <p:cNvSpPr txBox="1"/>
          <p:nvPr/>
        </p:nvSpPr>
        <p:spPr>
          <a:xfrm>
            <a:off x="340211" y="1551475"/>
            <a:ext cx="88037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atin typeface="Amasis MT Pro" panose="02040504050005020304" pitchFamily="18" charset="0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Background</a:t>
            </a:r>
            <a:endParaRPr lang="ko-KR" altLang="en-US" sz="3200" b="1" dirty="0">
              <a:latin typeface="Amasis MT Pro" panose="02040504050005020304" pitchFamily="18" charset="0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5" name="그림 64">
            <a:extLst>
              <a:ext uri="{FF2B5EF4-FFF2-40B4-BE49-F238E27FC236}">
                <a16:creationId xmlns:a16="http://schemas.microsoft.com/office/drawing/2014/main" id="{E1C156B9-5F73-4630-A0B7-F08570B1BAD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847" y="3268247"/>
            <a:ext cx="10542866" cy="4324996"/>
          </a:xfrm>
          <a:prstGeom prst="rect">
            <a:avLst/>
          </a:prstGeom>
        </p:spPr>
      </p:pic>
      <p:grpSp>
        <p:nvGrpSpPr>
          <p:cNvPr id="30" name="그룹 1004">
            <a:extLst>
              <a:ext uri="{FF2B5EF4-FFF2-40B4-BE49-F238E27FC236}">
                <a16:creationId xmlns:a16="http://schemas.microsoft.com/office/drawing/2014/main" id="{44198BCA-74E2-4780-86F8-4DD615700C63}"/>
              </a:ext>
            </a:extLst>
          </p:cNvPr>
          <p:cNvGrpSpPr/>
          <p:nvPr/>
        </p:nvGrpSpPr>
        <p:grpSpPr>
          <a:xfrm>
            <a:off x="11093984" y="5586418"/>
            <a:ext cx="7630113" cy="2579148"/>
            <a:chOff x="-897630" y="6824425"/>
            <a:chExt cx="7630113" cy="1799452"/>
          </a:xfrm>
        </p:grpSpPr>
        <p:pic>
          <p:nvPicPr>
            <p:cNvPr id="31" name="Object 20">
              <a:extLst>
                <a:ext uri="{FF2B5EF4-FFF2-40B4-BE49-F238E27FC236}">
                  <a16:creationId xmlns:a16="http://schemas.microsoft.com/office/drawing/2014/main" id="{CD2F4C11-607A-4AE7-8F2E-CA4CD2D7637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897630" y="6824425"/>
              <a:ext cx="7630113" cy="1799452"/>
            </a:xfrm>
            <a:prstGeom prst="rect">
              <a:avLst/>
            </a:prstGeom>
          </p:spPr>
        </p:pic>
        <p:pic>
          <p:nvPicPr>
            <p:cNvPr id="32" name="Object 21">
              <a:extLst>
                <a:ext uri="{FF2B5EF4-FFF2-40B4-BE49-F238E27FC236}">
                  <a16:creationId xmlns:a16="http://schemas.microsoft.com/office/drawing/2014/main" id="{40DED31C-08EE-45F9-A290-0AEE73ABFC8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03482" y="7274288"/>
              <a:ext cx="3815057" cy="899726"/>
            </a:xfrm>
            <a:prstGeom prst="rect">
              <a:avLst/>
            </a:prstGeom>
          </p:spPr>
        </p:pic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BD16AB02-2037-4524-9B66-DF3E52560BAC}"/>
              </a:ext>
            </a:extLst>
          </p:cNvPr>
          <p:cNvSpPr txBox="1"/>
          <p:nvPr/>
        </p:nvSpPr>
        <p:spPr>
          <a:xfrm>
            <a:off x="13192700" y="6469533"/>
            <a:ext cx="343268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Highly fluctuating</a:t>
            </a:r>
          </a:p>
          <a:p>
            <a:endParaRPr lang="en-US" altLang="ko-KR" sz="2000" dirty="0">
              <a:latin typeface="Amasis MT Pro" panose="02040504050005020304" pitchFamily="18" charset="0"/>
            </a:endParaRPr>
          </a:p>
          <a:p>
            <a:r>
              <a:rPr lang="en-US" altLang="ko-KR" sz="2000" dirty="0">
                <a:latin typeface="Batang" panose="02030600000101010101" pitchFamily="18" charset="-127"/>
                <a:ea typeface="Batang" panose="02030600000101010101" pitchFamily="18" charset="-127"/>
              </a:rPr>
              <a:t>☞ </a:t>
            </a:r>
            <a:r>
              <a:rPr lang="en-US" altLang="ko-KR" sz="2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Hard to predict</a:t>
            </a:r>
            <a:endParaRPr lang="ko-KR" altLang="en-US" sz="2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grpSp>
        <p:nvGrpSpPr>
          <p:cNvPr id="35" name="그룹 1005">
            <a:extLst>
              <a:ext uri="{FF2B5EF4-FFF2-40B4-BE49-F238E27FC236}">
                <a16:creationId xmlns:a16="http://schemas.microsoft.com/office/drawing/2014/main" id="{19BFE76A-79FD-4478-AF88-BD00EA47DCB9}"/>
              </a:ext>
            </a:extLst>
          </p:cNvPr>
          <p:cNvGrpSpPr/>
          <p:nvPr/>
        </p:nvGrpSpPr>
        <p:grpSpPr>
          <a:xfrm>
            <a:off x="12873613" y="6020515"/>
            <a:ext cx="1011922" cy="399967"/>
            <a:chOff x="881169" y="7176910"/>
            <a:chExt cx="1011922" cy="399967"/>
          </a:xfrm>
        </p:grpSpPr>
        <p:pic>
          <p:nvPicPr>
            <p:cNvPr id="36" name="Object 24">
              <a:extLst>
                <a:ext uri="{FF2B5EF4-FFF2-40B4-BE49-F238E27FC236}">
                  <a16:creationId xmlns:a16="http://schemas.microsoft.com/office/drawing/2014/main" id="{FFDF40F0-E1E0-4976-8802-A667A63502D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81169" y="7176910"/>
              <a:ext cx="1011922" cy="399967"/>
            </a:xfrm>
            <a:prstGeom prst="rect">
              <a:avLst/>
            </a:prstGeom>
          </p:spPr>
        </p:pic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72092D27-2205-4E29-B1D8-21C0AEC619C9}"/>
              </a:ext>
            </a:extLst>
          </p:cNvPr>
          <p:cNvSpPr txBox="1"/>
          <p:nvPr/>
        </p:nvSpPr>
        <p:spPr>
          <a:xfrm>
            <a:off x="12930503" y="6017094"/>
            <a:ext cx="9157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Amasis MT Pro" panose="02040504050005020304" pitchFamily="18" charset="0"/>
              </a:rPr>
              <a:t>CONS</a:t>
            </a:r>
            <a:endParaRPr lang="ko-KR" altLang="en-US" sz="2000" dirty="0">
              <a:solidFill>
                <a:schemeClr val="bg1"/>
              </a:solidFill>
              <a:latin typeface="Amasis MT Pro" panose="02040504050005020304" pitchFamily="18" charset="0"/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EF109D3-DC04-405A-ABA2-7193EAA8B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altLang="ko-KR" smtClean="0"/>
              <a:pPr/>
              <a:t>3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0360F39-53CC-4E6C-A319-BBC2C9581EC9}"/>
              </a:ext>
            </a:extLst>
          </p:cNvPr>
          <p:cNvSpPr txBox="1"/>
          <p:nvPr/>
        </p:nvSpPr>
        <p:spPr>
          <a:xfrm>
            <a:off x="10051098" y="9892546"/>
            <a:ext cx="75902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http://energytransitionkorea.org/sites/default/files/2020-09/bp-energy-outlook-2020.pdf</a:t>
            </a:r>
          </a:p>
          <a:p>
            <a:endParaRPr lang="ko-KR" alt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1002">
            <a:extLst>
              <a:ext uri="{FF2B5EF4-FFF2-40B4-BE49-F238E27FC236}">
                <a16:creationId xmlns:a16="http://schemas.microsoft.com/office/drawing/2014/main" id="{8A1AFB7E-F8BC-49C3-A772-8F13368B386D}"/>
              </a:ext>
            </a:extLst>
          </p:cNvPr>
          <p:cNvGrpSpPr/>
          <p:nvPr/>
        </p:nvGrpSpPr>
        <p:grpSpPr>
          <a:xfrm>
            <a:off x="-1213295" y="3771900"/>
            <a:ext cx="9351981" cy="7383397"/>
            <a:chOff x="-1617968" y="4489181"/>
            <a:chExt cx="9351981" cy="7383397"/>
          </a:xfrm>
        </p:grpSpPr>
        <p:pic>
          <p:nvPicPr>
            <p:cNvPr id="29" name="Object 5">
              <a:extLst>
                <a:ext uri="{FF2B5EF4-FFF2-40B4-BE49-F238E27FC236}">
                  <a16:creationId xmlns:a16="http://schemas.microsoft.com/office/drawing/2014/main" id="{3A3B44B8-DE1F-4374-93FE-8C81516A2A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2580000">
              <a:off x="-1617968" y="4489181"/>
              <a:ext cx="9351981" cy="7383397"/>
            </a:xfrm>
            <a:prstGeom prst="rect">
              <a:avLst/>
            </a:prstGeom>
          </p:spPr>
        </p:pic>
      </p:grpSp>
      <p:grpSp>
        <p:nvGrpSpPr>
          <p:cNvPr id="26" name="그룹 1001">
            <a:extLst>
              <a:ext uri="{FF2B5EF4-FFF2-40B4-BE49-F238E27FC236}">
                <a16:creationId xmlns:a16="http://schemas.microsoft.com/office/drawing/2014/main" id="{94C4638E-D4AB-43DB-87D9-D53B3CE0E09F}"/>
              </a:ext>
            </a:extLst>
          </p:cNvPr>
          <p:cNvGrpSpPr/>
          <p:nvPr/>
        </p:nvGrpSpPr>
        <p:grpSpPr>
          <a:xfrm>
            <a:off x="11362174" y="3030208"/>
            <a:ext cx="9153525" cy="8517091"/>
            <a:chOff x="11362174" y="3030208"/>
            <a:chExt cx="9153525" cy="8517091"/>
          </a:xfrm>
        </p:grpSpPr>
        <p:pic>
          <p:nvPicPr>
            <p:cNvPr id="27" name="Object 2">
              <a:extLst>
                <a:ext uri="{FF2B5EF4-FFF2-40B4-BE49-F238E27FC236}">
                  <a16:creationId xmlns:a16="http://schemas.microsoft.com/office/drawing/2014/main" id="{51D75AB2-103D-4886-A891-4B3CF08794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760000">
              <a:off x="11362174" y="3030208"/>
              <a:ext cx="9153525" cy="8517091"/>
            </a:xfrm>
            <a:prstGeom prst="rect">
              <a:avLst/>
            </a:prstGeom>
          </p:spPr>
        </p:pic>
      </p:grpSp>
      <p:grpSp>
        <p:nvGrpSpPr>
          <p:cNvPr id="1001" name="그룹 1001"/>
          <p:cNvGrpSpPr/>
          <p:nvPr/>
        </p:nvGrpSpPr>
        <p:grpSpPr>
          <a:xfrm>
            <a:off x="-89480" y="467160"/>
            <a:ext cx="19104762" cy="628571"/>
            <a:chOff x="-89480" y="467160"/>
            <a:chExt cx="19104762" cy="628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89480" y="467160"/>
              <a:ext cx="19104762" cy="628571"/>
            </a:xfrm>
            <a:prstGeom prst="rect">
              <a:avLst/>
            </a:prstGeom>
          </p:spPr>
        </p:pic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0A8F6E48-64DE-4E62-B038-67FFEA0BC5D0}"/>
              </a:ext>
            </a:extLst>
          </p:cNvPr>
          <p:cNvSpPr txBox="1"/>
          <p:nvPr/>
        </p:nvSpPr>
        <p:spPr>
          <a:xfrm>
            <a:off x="14994948" y="575921"/>
            <a:ext cx="1928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accent5">
                    <a:lumMod val="75000"/>
                  </a:schemeClr>
                </a:solidFill>
                <a:latin typeface="Abadi" panose="020B0604020104020204" pitchFamily="34" charset="0"/>
              </a:rPr>
              <a:t>Conclusion</a:t>
            </a:r>
            <a:endParaRPr lang="ko-KR" altLang="en-US" sz="2000" dirty="0">
              <a:solidFill>
                <a:schemeClr val="accent5">
                  <a:lumMod val="7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E297119C-1F10-4BEC-9571-694873395EED}"/>
              </a:ext>
            </a:extLst>
          </p:cNvPr>
          <p:cNvSpPr txBox="1"/>
          <p:nvPr/>
        </p:nvSpPr>
        <p:spPr>
          <a:xfrm>
            <a:off x="6996210" y="581966"/>
            <a:ext cx="1928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accent5">
                    <a:lumMod val="75000"/>
                  </a:schemeClr>
                </a:solidFill>
                <a:latin typeface="Abadi" panose="020B0604020202020204" pitchFamily="34" charset="0"/>
              </a:rPr>
              <a:t>Preliminaries</a:t>
            </a:r>
            <a:endParaRPr lang="ko-KR" altLang="en-US" sz="2000" dirty="0">
              <a:solidFill>
                <a:schemeClr val="accent5">
                  <a:lumMod val="75000"/>
                </a:schemeClr>
              </a:solidFill>
              <a:latin typeface="Abadi" panose="020B0604020202020204" pitchFamily="34" charset="0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47A4F393-1C59-4CDF-AA8F-2498FBA2CB51}"/>
              </a:ext>
            </a:extLst>
          </p:cNvPr>
          <p:cNvSpPr txBox="1"/>
          <p:nvPr/>
        </p:nvSpPr>
        <p:spPr>
          <a:xfrm>
            <a:off x="9806147" y="571097"/>
            <a:ext cx="1928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accent5">
                    <a:lumMod val="75000"/>
                  </a:schemeClr>
                </a:solidFill>
                <a:latin typeface="Abadi" panose="020B0604020202020204" pitchFamily="34" charset="0"/>
              </a:rPr>
              <a:t>Our study</a:t>
            </a:r>
            <a:endParaRPr lang="ko-KR" altLang="en-US" sz="2000" dirty="0">
              <a:solidFill>
                <a:schemeClr val="accent5">
                  <a:lumMod val="75000"/>
                </a:schemeClr>
              </a:solidFill>
              <a:latin typeface="Abadi" panose="020B0604020202020204" pitchFamily="34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B7597D90-8385-4A7D-B9BB-2C6695397B51}"/>
              </a:ext>
            </a:extLst>
          </p:cNvPr>
          <p:cNvSpPr txBox="1"/>
          <p:nvPr/>
        </p:nvSpPr>
        <p:spPr>
          <a:xfrm>
            <a:off x="4619487" y="571097"/>
            <a:ext cx="1928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Abadi" panose="020B0604020202020204" pitchFamily="34" charset="0"/>
              </a:rPr>
              <a:t>Introduction</a:t>
            </a:r>
            <a:endParaRPr lang="ko-KR" altLang="en-US" sz="2000" dirty="0">
              <a:solidFill>
                <a:schemeClr val="accent6">
                  <a:lumMod val="60000"/>
                  <a:lumOff val="40000"/>
                </a:schemeClr>
              </a:solidFill>
              <a:latin typeface="Abadi" panose="020B0604020202020204" pitchFamily="34" charset="0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4D0DDD78-174B-4A7D-BF00-09BEF040E1AA}"/>
              </a:ext>
            </a:extLst>
          </p:cNvPr>
          <p:cNvSpPr txBox="1"/>
          <p:nvPr/>
        </p:nvSpPr>
        <p:spPr>
          <a:xfrm>
            <a:off x="12704515" y="571097"/>
            <a:ext cx="10006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accent5">
                    <a:lumMod val="75000"/>
                  </a:schemeClr>
                </a:solidFill>
                <a:latin typeface="Abadi" panose="020B0604020202020204" pitchFamily="34" charset="0"/>
              </a:rPr>
              <a:t>Result</a:t>
            </a:r>
            <a:endParaRPr lang="ko-KR" altLang="en-US" sz="2000" dirty="0">
              <a:solidFill>
                <a:schemeClr val="accent5">
                  <a:lumMod val="75000"/>
                </a:schemeClr>
              </a:solidFill>
              <a:latin typeface="Abadi" panose="020B0604020202020204" pitchFamily="34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78A89E5B-494B-43CC-92E5-FF54DE1088B0}"/>
              </a:ext>
            </a:extLst>
          </p:cNvPr>
          <p:cNvSpPr/>
          <p:nvPr/>
        </p:nvSpPr>
        <p:spPr>
          <a:xfrm rot="10800000" flipV="1">
            <a:off x="1356471" y="3349154"/>
            <a:ext cx="7834473" cy="1100798"/>
          </a:xfrm>
          <a:prstGeom prst="rect">
            <a:avLst/>
          </a:prstGeom>
          <a:noFill/>
          <a:ln w="28575"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Lack of research on the relationships between variables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- ARMA, ARIMA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- SVM, ANN, LSTM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5F2F0AFE-2DF6-4D86-9FAD-D3226E151368}"/>
              </a:ext>
            </a:extLst>
          </p:cNvPr>
          <p:cNvSpPr txBox="1"/>
          <p:nvPr/>
        </p:nvSpPr>
        <p:spPr>
          <a:xfrm>
            <a:off x="340211" y="1551475"/>
            <a:ext cx="88037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atin typeface="Amasis MT Pro" panose="02040504050005020304" pitchFamily="18" charset="0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Need for research</a:t>
            </a:r>
            <a:endParaRPr lang="ko-KR" altLang="en-US" sz="3200" b="1" dirty="0">
              <a:latin typeface="Amasis MT Pro" panose="02040504050005020304" pitchFamily="18" charset="0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A6317FF9-F249-4F23-837D-3D8AB4D4C432}"/>
              </a:ext>
            </a:extLst>
          </p:cNvPr>
          <p:cNvSpPr/>
          <p:nvPr/>
        </p:nvSpPr>
        <p:spPr>
          <a:xfrm>
            <a:off x="1004162" y="2627133"/>
            <a:ext cx="6692038" cy="581790"/>
          </a:xfrm>
          <a:prstGeom prst="roundRect">
            <a:avLst>
              <a:gd name="adj" fmla="val 29890"/>
            </a:avLst>
          </a:prstGeom>
          <a:noFill/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b="1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01 </a:t>
            </a:r>
            <a:r>
              <a:rPr lang="en-US" altLang="ko-KR" sz="2000" b="1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The focus of prior research with solar power data</a:t>
            </a:r>
            <a:endParaRPr lang="ko-KR" altLang="en-US" sz="2000" b="1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5FF741C3-2DAB-4336-9455-B398BA1B3E2A}"/>
              </a:ext>
            </a:extLst>
          </p:cNvPr>
          <p:cNvSpPr/>
          <p:nvPr/>
        </p:nvSpPr>
        <p:spPr>
          <a:xfrm>
            <a:off x="1004163" y="4784771"/>
            <a:ext cx="5010424" cy="583614"/>
          </a:xfrm>
          <a:prstGeom prst="roundRect">
            <a:avLst>
              <a:gd name="adj" fmla="val 29890"/>
            </a:avLst>
          </a:prstGeom>
          <a:noFill/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02 </a:t>
            </a:r>
            <a:r>
              <a:rPr lang="en-US" altLang="ko-KR" sz="2000" b="1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The focus of prior mediation study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1" name="사각형: 둥근 모서리 60">
            <a:extLst>
              <a:ext uri="{FF2B5EF4-FFF2-40B4-BE49-F238E27FC236}">
                <a16:creationId xmlns:a16="http://schemas.microsoft.com/office/drawing/2014/main" id="{F1F54069-1A06-40D9-8252-48751AA06CFE}"/>
              </a:ext>
            </a:extLst>
          </p:cNvPr>
          <p:cNvSpPr/>
          <p:nvPr/>
        </p:nvSpPr>
        <p:spPr>
          <a:xfrm>
            <a:off x="1009376" y="7022487"/>
            <a:ext cx="5010424" cy="581790"/>
          </a:xfrm>
          <a:prstGeom prst="roundRect">
            <a:avLst>
              <a:gd name="adj" fmla="val 29890"/>
            </a:avLst>
          </a:prstGeom>
          <a:noFill/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b="1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03 </a:t>
            </a:r>
            <a:r>
              <a:rPr lang="en-US" altLang="ko-KR" sz="2000" b="1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Characteristics of solar power data</a:t>
            </a:r>
            <a:endParaRPr lang="ko-KR" altLang="en-US" sz="2000" b="1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2E2C4A4-1332-4329-9CA0-E9EB8D288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altLang="ko-KR" smtClean="0"/>
              <a:pPr/>
              <a:t>4</a:t>
            </a:fld>
            <a:endParaRPr 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ABAABE3-9315-4D0A-8AB8-5877D9F827BC}"/>
              </a:ext>
            </a:extLst>
          </p:cNvPr>
          <p:cNvSpPr/>
          <p:nvPr/>
        </p:nvSpPr>
        <p:spPr>
          <a:xfrm rot="10800000" flipV="1">
            <a:off x="1356471" y="5535544"/>
            <a:ext cx="7834473" cy="1100798"/>
          </a:xfrm>
          <a:prstGeom prst="rect">
            <a:avLst/>
          </a:prstGeom>
          <a:noFill/>
          <a:ln w="28575"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Absence of mediation model </a:t>
            </a:r>
            <a:r>
              <a:rPr lang="en-US" altLang="ko-KR" sz="2000" b="1" dirty="0">
                <a:solidFill>
                  <a:schemeClr val="accent2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with multiple covariates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76DEE56-A2DC-4166-9E28-A2B894870E03}"/>
              </a:ext>
            </a:extLst>
          </p:cNvPr>
          <p:cNvSpPr/>
          <p:nvPr/>
        </p:nvSpPr>
        <p:spPr>
          <a:xfrm rot="10800000" flipV="1">
            <a:off x="1356470" y="7746051"/>
            <a:ext cx="7834473" cy="1100798"/>
          </a:xfrm>
          <a:prstGeom prst="rect">
            <a:avLst/>
          </a:prstGeom>
          <a:noFill/>
          <a:ln w="28575"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A</a:t>
            </a:r>
            <a:r>
              <a:rPr lang="en-US" altLang="ko-KR" sz="2000" b="1" dirty="0" err="1">
                <a:solidFill>
                  <a:schemeClr val="accent2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mbiguity</a:t>
            </a:r>
            <a:r>
              <a:rPr lang="en-US" altLang="ko-KR" sz="2000" b="1" dirty="0">
                <a:solidFill>
                  <a:schemeClr val="accent2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the key characteristic of climate data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grpSp>
        <p:nvGrpSpPr>
          <p:cNvPr id="30" name="그룹 1003">
            <a:extLst>
              <a:ext uri="{FF2B5EF4-FFF2-40B4-BE49-F238E27FC236}">
                <a16:creationId xmlns:a16="http://schemas.microsoft.com/office/drawing/2014/main" id="{11EC5EF1-C156-407D-988F-3B1A292BF09D}"/>
              </a:ext>
            </a:extLst>
          </p:cNvPr>
          <p:cNvGrpSpPr/>
          <p:nvPr/>
        </p:nvGrpSpPr>
        <p:grpSpPr>
          <a:xfrm rot="10800000">
            <a:off x="11279783" y="5450596"/>
            <a:ext cx="4369547" cy="2065768"/>
            <a:chOff x="5773444" y="5028571"/>
            <a:chExt cx="6605494" cy="2973935"/>
          </a:xfrm>
        </p:grpSpPr>
        <p:pic>
          <p:nvPicPr>
            <p:cNvPr id="31" name="Object 8">
              <a:extLst>
                <a:ext uri="{FF2B5EF4-FFF2-40B4-BE49-F238E27FC236}">
                  <a16:creationId xmlns:a16="http://schemas.microsoft.com/office/drawing/2014/main" id="{95A5DCDC-F860-4FE3-AF59-26A7A341739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773444" y="5028571"/>
              <a:ext cx="6605494" cy="2973935"/>
            </a:xfrm>
            <a:prstGeom prst="rect">
              <a:avLst/>
            </a:prstGeom>
          </p:spPr>
        </p:pic>
      </p:grpSp>
      <p:grpSp>
        <p:nvGrpSpPr>
          <p:cNvPr id="32" name="그룹 1006">
            <a:extLst>
              <a:ext uri="{FF2B5EF4-FFF2-40B4-BE49-F238E27FC236}">
                <a16:creationId xmlns:a16="http://schemas.microsoft.com/office/drawing/2014/main" id="{78C81D0C-1E66-4A0B-9289-D6F3A796DD4E}"/>
              </a:ext>
            </a:extLst>
          </p:cNvPr>
          <p:cNvGrpSpPr/>
          <p:nvPr/>
        </p:nvGrpSpPr>
        <p:grpSpPr>
          <a:xfrm>
            <a:off x="9625901" y="7682892"/>
            <a:ext cx="958861" cy="958861"/>
            <a:chOff x="8663426" y="2679764"/>
            <a:chExt cx="958861" cy="958861"/>
          </a:xfrm>
        </p:grpSpPr>
        <p:grpSp>
          <p:nvGrpSpPr>
            <p:cNvPr id="33" name="그룹 1007">
              <a:extLst>
                <a:ext uri="{FF2B5EF4-FFF2-40B4-BE49-F238E27FC236}">
                  <a16:creationId xmlns:a16="http://schemas.microsoft.com/office/drawing/2014/main" id="{532848C3-ECF5-4F75-9E14-7CDAAC775723}"/>
                </a:ext>
              </a:extLst>
            </p:cNvPr>
            <p:cNvGrpSpPr/>
            <p:nvPr/>
          </p:nvGrpSpPr>
          <p:grpSpPr>
            <a:xfrm>
              <a:off x="8995559" y="2935539"/>
              <a:ext cx="337555" cy="337555"/>
              <a:chOff x="8995559" y="2935539"/>
              <a:chExt cx="337555" cy="337555"/>
            </a:xfrm>
          </p:grpSpPr>
          <p:pic>
            <p:nvPicPr>
              <p:cNvPr id="36" name="Object 26">
                <a:extLst>
                  <a:ext uri="{FF2B5EF4-FFF2-40B4-BE49-F238E27FC236}">
                    <a16:creationId xmlns:a16="http://schemas.microsoft.com/office/drawing/2014/main" id="{348F8DE7-BE21-4AA2-A005-A2B32FC596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8995559" y="2935539"/>
                <a:ext cx="337555" cy="337555"/>
              </a:xfrm>
              <a:prstGeom prst="rect">
                <a:avLst/>
              </a:prstGeom>
            </p:spPr>
          </p:pic>
        </p:grpSp>
        <p:grpSp>
          <p:nvGrpSpPr>
            <p:cNvPr id="34" name="그룹 1008">
              <a:extLst>
                <a:ext uri="{FF2B5EF4-FFF2-40B4-BE49-F238E27FC236}">
                  <a16:creationId xmlns:a16="http://schemas.microsoft.com/office/drawing/2014/main" id="{EBF88BF8-49FD-49D8-BD96-7A6985734482}"/>
                </a:ext>
              </a:extLst>
            </p:cNvPr>
            <p:cNvGrpSpPr/>
            <p:nvPr/>
          </p:nvGrpSpPr>
          <p:grpSpPr>
            <a:xfrm>
              <a:off x="8663426" y="2679764"/>
              <a:ext cx="958861" cy="958861"/>
              <a:chOff x="8663426" y="2679764"/>
              <a:chExt cx="958861" cy="958861"/>
            </a:xfrm>
          </p:grpSpPr>
          <p:pic>
            <p:nvPicPr>
              <p:cNvPr id="35" name="Object 29">
                <a:extLst>
                  <a:ext uri="{FF2B5EF4-FFF2-40B4-BE49-F238E27FC236}">
                    <a16:creationId xmlns:a16="http://schemas.microsoft.com/office/drawing/2014/main" id="{52FC00CD-FAE0-47AB-A8D3-375D49EC20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8663426" y="2679764"/>
                <a:ext cx="958861" cy="958861"/>
              </a:xfrm>
              <a:prstGeom prst="rect">
                <a:avLst/>
              </a:prstGeom>
            </p:spPr>
          </p:pic>
        </p:grpSp>
      </p:grpSp>
      <p:grpSp>
        <p:nvGrpSpPr>
          <p:cNvPr id="42" name="그룹 1009">
            <a:extLst>
              <a:ext uri="{FF2B5EF4-FFF2-40B4-BE49-F238E27FC236}">
                <a16:creationId xmlns:a16="http://schemas.microsoft.com/office/drawing/2014/main" id="{8A5256B0-EC1B-4C3E-A468-B43F2C61FC08}"/>
              </a:ext>
            </a:extLst>
          </p:cNvPr>
          <p:cNvGrpSpPr/>
          <p:nvPr/>
        </p:nvGrpSpPr>
        <p:grpSpPr>
          <a:xfrm>
            <a:off x="10022822" y="3689368"/>
            <a:ext cx="3609293" cy="998954"/>
            <a:chOff x="2930319" y="7636362"/>
            <a:chExt cx="3339107" cy="998954"/>
          </a:xfrm>
        </p:grpSpPr>
        <p:pic>
          <p:nvPicPr>
            <p:cNvPr id="43" name="Object 35">
              <a:extLst>
                <a:ext uri="{FF2B5EF4-FFF2-40B4-BE49-F238E27FC236}">
                  <a16:creationId xmlns:a16="http://schemas.microsoft.com/office/drawing/2014/main" id="{BEA8B5BA-4294-4EB9-B70C-4CDBD58424B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930319" y="7636362"/>
              <a:ext cx="3339107" cy="998954"/>
            </a:xfrm>
            <a:prstGeom prst="rect">
              <a:avLst/>
            </a:prstGeom>
          </p:spPr>
        </p:pic>
      </p:grpSp>
      <p:grpSp>
        <p:nvGrpSpPr>
          <p:cNvPr id="44" name="그룹 1010">
            <a:extLst>
              <a:ext uri="{FF2B5EF4-FFF2-40B4-BE49-F238E27FC236}">
                <a16:creationId xmlns:a16="http://schemas.microsoft.com/office/drawing/2014/main" id="{01BC130F-BCC9-41D7-A16F-1C082C4BAD3F}"/>
              </a:ext>
            </a:extLst>
          </p:cNvPr>
          <p:cNvGrpSpPr/>
          <p:nvPr/>
        </p:nvGrpSpPr>
        <p:grpSpPr>
          <a:xfrm>
            <a:off x="13327495" y="3689368"/>
            <a:ext cx="3608613" cy="998954"/>
            <a:chOff x="8988051" y="7636362"/>
            <a:chExt cx="3338478" cy="998954"/>
          </a:xfrm>
        </p:grpSpPr>
        <p:pic>
          <p:nvPicPr>
            <p:cNvPr id="45" name="Object 38">
              <a:extLst>
                <a:ext uri="{FF2B5EF4-FFF2-40B4-BE49-F238E27FC236}">
                  <a16:creationId xmlns:a16="http://schemas.microsoft.com/office/drawing/2014/main" id="{ADA704FA-2C18-428B-8E10-747152E27C6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988051" y="7636362"/>
              <a:ext cx="3338478" cy="998954"/>
            </a:xfrm>
            <a:prstGeom prst="rect">
              <a:avLst/>
            </a:prstGeom>
          </p:spPr>
        </p:pic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9F32B57E-37FF-4449-B4FE-DCE2FDE7DA87}"/>
              </a:ext>
            </a:extLst>
          </p:cNvPr>
          <p:cNvSpPr txBox="1"/>
          <p:nvPr/>
        </p:nvSpPr>
        <p:spPr>
          <a:xfrm>
            <a:off x="10154432" y="3868520"/>
            <a:ext cx="36092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Need for extend independent variable to multiple version </a:t>
            </a:r>
            <a:endParaRPr lang="ko-KR" altLang="en-US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2253AEB-059D-4248-96EE-886355EDEA18}"/>
              </a:ext>
            </a:extLst>
          </p:cNvPr>
          <p:cNvSpPr txBox="1"/>
          <p:nvPr/>
        </p:nvSpPr>
        <p:spPr>
          <a:xfrm>
            <a:off x="14089780" y="3892947"/>
            <a:ext cx="273484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Need for reflect ambiguity of data</a:t>
            </a:r>
            <a:endParaRPr lang="ko-KR" alt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5F483EF-F3E7-4778-9C7F-23FF82599AE7}"/>
              </a:ext>
            </a:extLst>
          </p:cNvPr>
          <p:cNvSpPr txBox="1"/>
          <p:nvPr/>
        </p:nvSpPr>
        <p:spPr>
          <a:xfrm>
            <a:off x="10378465" y="7995077"/>
            <a:ext cx="742263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Fuzzy Mediation Analysis with multiple covariates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6786454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그룹 1004">
            <a:extLst>
              <a:ext uri="{FF2B5EF4-FFF2-40B4-BE49-F238E27FC236}">
                <a16:creationId xmlns:a16="http://schemas.microsoft.com/office/drawing/2014/main" id="{88A1EB6A-C907-4C51-A93D-BCC958566780}"/>
              </a:ext>
            </a:extLst>
          </p:cNvPr>
          <p:cNvGrpSpPr/>
          <p:nvPr/>
        </p:nvGrpSpPr>
        <p:grpSpPr>
          <a:xfrm>
            <a:off x="14097000" y="4146232"/>
            <a:ext cx="87554" cy="2991205"/>
            <a:chOff x="18045406" y="6634883"/>
            <a:chExt cx="87554" cy="2991205"/>
          </a:xfrm>
        </p:grpSpPr>
        <p:pic>
          <p:nvPicPr>
            <p:cNvPr id="72" name="Object 33">
              <a:extLst>
                <a:ext uri="{FF2B5EF4-FFF2-40B4-BE49-F238E27FC236}">
                  <a16:creationId xmlns:a16="http://schemas.microsoft.com/office/drawing/2014/main" id="{ACFE8CD1-CF22-445D-8329-AE377FFFB1B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16593580" y="8086709"/>
              <a:ext cx="2991205" cy="87554"/>
            </a:xfrm>
            <a:prstGeom prst="rect">
              <a:avLst/>
            </a:prstGeom>
          </p:spPr>
        </p:pic>
      </p:grpSp>
      <p:grpSp>
        <p:nvGrpSpPr>
          <p:cNvPr id="61" name="그룹 1002">
            <a:extLst>
              <a:ext uri="{FF2B5EF4-FFF2-40B4-BE49-F238E27FC236}">
                <a16:creationId xmlns:a16="http://schemas.microsoft.com/office/drawing/2014/main" id="{1274BE4C-5EC9-49D0-9426-FFF5E169F0F5}"/>
              </a:ext>
            </a:extLst>
          </p:cNvPr>
          <p:cNvGrpSpPr/>
          <p:nvPr/>
        </p:nvGrpSpPr>
        <p:grpSpPr>
          <a:xfrm>
            <a:off x="-1213295" y="3771900"/>
            <a:ext cx="9351981" cy="7383397"/>
            <a:chOff x="-1617968" y="4489181"/>
            <a:chExt cx="9351981" cy="7383397"/>
          </a:xfrm>
        </p:grpSpPr>
        <p:pic>
          <p:nvPicPr>
            <p:cNvPr id="62" name="Object 5">
              <a:extLst>
                <a:ext uri="{FF2B5EF4-FFF2-40B4-BE49-F238E27FC236}">
                  <a16:creationId xmlns:a16="http://schemas.microsoft.com/office/drawing/2014/main" id="{96BE780D-C61A-4D52-95F8-098788C670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2580000">
              <a:off x="-1617968" y="4489181"/>
              <a:ext cx="9351981" cy="7383397"/>
            </a:xfrm>
            <a:prstGeom prst="rect">
              <a:avLst/>
            </a:prstGeom>
          </p:spPr>
        </p:pic>
      </p:grpSp>
      <p:grpSp>
        <p:nvGrpSpPr>
          <p:cNvPr id="59" name="그룹 1001">
            <a:extLst>
              <a:ext uri="{FF2B5EF4-FFF2-40B4-BE49-F238E27FC236}">
                <a16:creationId xmlns:a16="http://schemas.microsoft.com/office/drawing/2014/main" id="{3C61143E-ECA9-402E-BDB0-E311D764EBD5}"/>
              </a:ext>
            </a:extLst>
          </p:cNvPr>
          <p:cNvGrpSpPr/>
          <p:nvPr/>
        </p:nvGrpSpPr>
        <p:grpSpPr>
          <a:xfrm>
            <a:off x="11362174" y="3030208"/>
            <a:ext cx="9153525" cy="8517091"/>
            <a:chOff x="11362174" y="3030208"/>
            <a:chExt cx="9153525" cy="8517091"/>
          </a:xfrm>
        </p:grpSpPr>
        <p:pic>
          <p:nvPicPr>
            <p:cNvPr id="60" name="Object 2">
              <a:extLst>
                <a:ext uri="{FF2B5EF4-FFF2-40B4-BE49-F238E27FC236}">
                  <a16:creationId xmlns:a16="http://schemas.microsoft.com/office/drawing/2014/main" id="{D1953C62-2C05-490B-9896-6F3671DBC87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760000">
              <a:off x="11362174" y="3030208"/>
              <a:ext cx="9153525" cy="8517091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203703" y="2506348"/>
            <a:ext cx="1614035" cy="731989"/>
          </a:xfrm>
          <a:prstGeom prst="rect">
            <a:avLst/>
          </a:prstGeom>
        </p:spPr>
      </p:pic>
      <p:grpSp>
        <p:nvGrpSpPr>
          <p:cNvPr id="19" name="그룹 1005">
            <a:extLst>
              <a:ext uri="{FF2B5EF4-FFF2-40B4-BE49-F238E27FC236}">
                <a16:creationId xmlns:a16="http://schemas.microsoft.com/office/drawing/2014/main" id="{95B5A0B8-032D-4535-B540-E9B03086CD47}"/>
              </a:ext>
            </a:extLst>
          </p:cNvPr>
          <p:cNvGrpSpPr/>
          <p:nvPr/>
        </p:nvGrpSpPr>
        <p:grpSpPr>
          <a:xfrm>
            <a:off x="11425857" y="3890601"/>
            <a:ext cx="5189329" cy="632219"/>
            <a:chOff x="12409326" y="5500142"/>
            <a:chExt cx="4928615" cy="632219"/>
          </a:xfrm>
        </p:grpSpPr>
        <p:grpSp>
          <p:nvGrpSpPr>
            <p:cNvPr id="20" name="그룹 1006">
              <a:extLst>
                <a:ext uri="{FF2B5EF4-FFF2-40B4-BE49-F238E27FC236}">
                  <a16:creationId xmlns:a16="http://schemas.microsoft.com/office/drawing/2014/main" id="{8179365C-B13F-444F-BF04-FF1850F7A3FE}"/>
                </a:ext>
              </a:extLst>
            </p:cNvPr>
            <p:cNvGrpSpPr/>
            <p:nvPr/>
          </p:nvGrpSpPr>
          <p:grpSpPr>
            <a:xfrm>
              <a:off x="12409326" y="5500142"/>
              <a:ext cx="4928615" cy="632219"/>
              <a:chOff x="12409326" y="5500142"/>
              <a:chExt cx="4928615" cy="632219"/>
            </a:xfrm>
          </p:grpSpPr>
          <p:pic>
            <p:nvPicPr>
              <p:cNvPr id="22" name="Object 37">
                <a:extLst>
                  <a:ext uri="{FF2B5EF4-FFF2-40B4-BE49-F238E27FC236}">
                    <a16:creationId xmlns:a16="http://schemas.microsoft.com/office/drawing/2014/main" id="{DBE8B6F5-B1BB-4278-8F62-BEA037372B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2409326" y="5500142"/>
                <a:ext cx="4928615" cy="632219"/>
              </a:xfrm>
              <a:prstGeom prst="rect">
                <a:avLst/>
              </a:prstGeom>
            </p:spPr>
          </p:pic>
        </p:grpSp>
        <p:pic>
          <p:nvPicPr>
            <p:cNvPr id="21" name="Object 39">
              <a:extLst>
                <a:ext uri="{FF2B5EF4-FFF2-40B4-BE49-F238E27FC236}">
                  <a16:creationId xmlns:a16="http://schemas.microsoft.com/office/drawing/2014/main" id="{1244C1D1-DF39-43F7-AED9-A143B589008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664533" y="5622042"/>
              <a:ext cx="916367" cy="484075"/>
            </a:xfrm>
            <a:prstGeom prst="rect">
              <a:avLst/>
            </a:prstGeom>
          </p:spPr>
        </p:pic>
      </p:grpSp>
      <p:grpSp>
        <p:nvGrpSpPr>
          <p:cNvPr id="23" name="그룹 1007">
            <a:extLst>
              <a:ext uri="{FF2B5EF4-FFF2-40B4-BE49-F238E27FC236}">
                <a16:creationId xmlns:a16="http://schemas.microsoft.com/office/drawing/2014/main" id="{35724ED1-7001-491B-9843-C8481E85F008}"/>
              </a:ext>
            </a:extLst>
          </p:cNvPr>
          <p:cNvGrpSpPr/>
          <p:nvPr/>
        </p:nvGrpSpPr>
        <p:grpSpPr>
          <a:xfrm>
            <a:off x="11434934" y="4713915"/>
            <a:ext cx="5179772" cy="632219"/>
            <a:chOff x="12418403" y="6323456"/>
            <a:chExt cx="4919538" cy="632219"/>
          </a:xfrm>
        </p:grpSpPr>
        <p:grpSp>
          <p:nvGrpSpPr>
            <p:cNvPr id="24" name="그룹 1008">
              <a:extLst>
                <a:ext uri="{FF2B5EF4-FFF2-40B4-BE49-F238E27FC236}">
                  <a16:creationId xmlns:a16="http://schemas.microsoft.com/office/drawing/2014/main" id="{A0DDBB12-79BD-4EEC-BF62-2CC07678DF20}"/>
                </a:ext>
              </a:extLst>
            </p:cNvPr>
            <p:cNvGrpSpPr/>
            <p:nvPr/>
          </p:nvGrpSpPr>
          <p:grpSpPr>
            <a:xfrm>
              <a:off x="12418403" y="6323456"/>
              <a:ext cx="4919538" cy="632219"/>
              <a:chOff x="12418403" y="6323456"/>
              <a:chExt cx="4919538" cy="632219"/>
            </a:xfrm>
          </p:grpSpPr>
          <p:pic>
            <p:nvPicPr>
              <p:cNvPr id="26" name="Object 44">
                <a:extLst>
                  <a:ext uri="{FF2B5EF4-FFF2-40B4-BE49-F238E27FC236}">
                    <a16:creationId xmlns:a16="http://schemas.microsoft.com/office/drawing/2014/main" id="{B098B319-A374-4057-9E53-B0E1A6C782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2418403" y="6323456"/>
                <a:ext cx="4919538" cy="632219"/>
              </a:xfrm>
              <a:prstGeom prst="rect">
                <a:avLst/>
              </a:prstGeom>
            </p:spPr>
          </p:pic>
        </p:grpSp>
        <p:pic>
          <p:nvPicPr>
            <p:cNvPr id="25" name="Object 47">
              <a:extLst>
                <a:ext uri="{FF2B5EF4-FFF2-40B4-BE49-F238E27FC236}">
                  <a16:creationId xmlns:a16="http://schemas.microsoft.com/office/drawing/2014/main" id="{98ED97CA-499E-4419-B361-5E90D1D4DA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653188" y="6454923"/>
              <a:ext cx="916367" cy="484075"/>
            </a:xfrm>
            <a:prstGeom prst="rect">
              <a:avLst/>
            </a:prstGeom>
          </p:spPr>
        </p:pic>
      </p:grpSp>
      <p:grpSp>
        <p:nvGrpSpPr>
          <p:cNvPr id="27" name="그룹 1009">
            <a:extLst>
              <a:ext uri="{FF2B5EF4-FFF2-40B4-BE49-F238E27FC236}">
                <a16:creationId xmlns:a16="http://schemas.microsoft.com/office/drawing/2014/main" id="{876E92B1-5AB1-4399-B4A3-FFB38A3A1B84}"/>
              </a:ext>
            </a:extLst>
          </p:cNvPr>
          <p:cNvGrpSpPr/>
          <p:nvPr/>
        </p:nvGrpSpPr>
        <p:grpSpPr>
          <a:xfrm>
            <a:off x="11434934" y="5537228"/>
            <a:ext cx="5163008" cy="632219"/>
            <a:chOff x="12418403" y="7146769"/>
            <a:chExt cx="4903616" cy="632219"/>
          </a:xfrm>
        </p:grpSpPr>
        <p:grpSp>
          <p:nvGrpSpPr>
            <p:cNvPr id="28" name="그룹 1010">
              <a:extLst>
                <a:ext uri="{FF2B5EF4-FFF2-40B4-BE49-F238E27FC236}">
                  <a16:creationId xmlns:a16="http://schemas.microsoft.com/office/drawing/2014/main" id="{53AB8FE6-661E-4098-99A7-399B2C27990E}"/>
                </a:ext>
              </a:extLst>
            </p:cNvPr>
            <p:cNvGrpSpPr/>
            <p:nvPr/>
          </p:nvGrpSpPr>
          <p:grpSpPr>
            <a:xfrm>
              <a:off x="12418403" y="7146769"/>
              <a:ext cx="4903616" cy="632219"/>
              <a:chOff x="12418403" y="7146769"/>
              <a:chExt cx="4903616" cy="632219"/>
            </a:xfrm>
          </p:grpSpPr>
          <p:pic>
            <p:nvPicPr>
              <p:cNvPr id="30" name="Object 51">
                <a:extLst>
                  <a:ext uri="{FF2B5EF4-FFF2-40B4-BE49-F238E27FC236}">
                    <a16:creationId xmlns:a16="http://schemas.microsoft.com/office/drawing/2014/main" id="{85428482-4B56-47E4-84D7-4F2B3DC0D2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2418403" y="7146769"/>
                <a:ext cx="4903616" cy="632219"/>
              </a:xfrm>
              <a:prstGeom prst="rect">
                <a:avLst/>
              </a:prstGeom>
            </p:spPr>
          </p:pic>
        </p:grpSp>
        <p:pic>
          <p:nvPicPr>
            <p:cNvPr id="29" name="Object 54">
              <a:extLst>
                <a:ext uri="{FF2B5EF4-FFF2-40B4-BE49-F238E27FC236}">
                  <a16:creationId xmlns:a16="http://schemas.microsoft.com/office/drawing/2014/main" id="{73A967AA-5BA2-47FB-A940-59FEFB079F4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653188" y="7278131"/>
              <a:ext cx="916367" cy="484075"/>
            </a:xfrm>
            <a:prstGeom prst="rect">
              <a:avLst/>
            </a:prstGeom>
          </p:spPr>
        </p:pic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CBB6731E-9D2D-44BA-AB6D-2AF93A67064B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37084" t="52570" r="21725" b="35525"/>
          <a:stretch/>
        </p:blipFill>
        <p:spPr>
          <a:xfrm>
            <a:off x="2625447" y="4491133"/>
            <a:ext cx="6244870" cy="101512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972BE21-8BC5-4BA8-8C33-EE1CD8701D71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38256" t="39287" r="20833" b="35088"/>
          <a:stretch/>
        </p:blipFill>
        <p:spPr>
          <a:xfrm>
            <a:off x="2633468" y="6280865"/>
            <a:ext cx="6244870" cy="220017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9351D38-B924-41F5-BF09-5D807A1F4306}"/>
              </a:ext>
            </a:extLst>
          </p:cNvPr>
          <p:cNvSpPr txBox="1"/>
          <p:nvPr/>
        </p:nvSpPr>
        <p:spPr>
          <a:xfrm>
            <a:off x="12203703" y="2506348"/>
            <a:ext cx="3203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D9A54EE-63E8-490D-9D76-16A8BA4B093C}"/>
                  </a:ext>
                </a:extLst>
              </p:cNvPr>
              <p:cNvSpPr txBox="1"/>
              <p:nvPr/>
            </p:nvSpPr>
            <p:spPr>
              <a:xfrm>
                <a:off x="12574633" y="4840676"/>
                <a:ext cx="249725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i="1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𝑀</m:t>
                      </m:r>
                      <m:r>
                        <a:rPr lang="en-US" altLang="ko-KR" sz="2000" i="1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ko-KR" altLang="ko-KR" sz="20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20</m:t>
                          </m:r>
                        </m:sub>
                      </m:sSub>
                      <m:r>
                        <a:rPr lang="en-US" altLang="ko-KR" sz="20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ko-KR" altLang="ko-KR" sz="20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21</m:t>
                          </m:r>
                        </m:sub>
                      </m:sSub>
                      <m:r>
                        <a:rPr lang="en-US" altLang="ko-KR" sz="20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𝑋</m:t>
                      </m:r>
                      <m:r>
                        <a:rPr lang="en-US" altLang="ko-KR" sz="20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ko-KR" altLang="ko-KR" sz="20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ko-KR" sz="1800" dirty="0">
                  <a:solidFill>
                    <a:srgbClr val="000000"/>
                  </a:solidFill>
                  <a:effectLst/>
                  <a:latin typeface="Palatino Linotype" panose="0204050205050503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D9A54EE-63E8-490D-9D76-16A8BA4B09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74633" y="4840676"/>
                <a:ext cx="2497254" cy="400110"/>
              </a:xfrm>
              <a:prstGeom prst="rect">
                <a:avLst/>
              </a:prstGeom>
              <a:blipFill>
                <a:blip r:embed="rId15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EE1ADF5-E3F6-4AAE-BA3C-CA58DCF4BE07}"/>
                  </a:ext>
                </a:extLst>
              </p:cNvPr>
              <p:cNvSpPr txBox="1"/>
              <p:nvPr/>
            </p:nvSpPr>
            <p:spPr>
              <a:xfrm>
                <a:off x="12420961" y="5686254"/>
                <a:ext cx="335207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i="1" smtClean="0"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𝑌</m:t>
                      </m:r>
                      <m:r>
                        <a:rPr lang="en-US" altLang="ko-KR" sz="1800" i="1" smtClean="0"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ko-KR" altLang="ko-KR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i="1"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altLang="ko-KR" sz="1800" i="1"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30</m:t>
                          </m:r>
                        </m:sub>
                      </m:sSub>
                      <m:r>
                        <a:rPr lang="en-US" altLang="ko-KR" sz="1800" i="1"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ko-KR" altLang="ko-KR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i="1"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altLang="ko-KR" sz="1800" i="1"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31</m:t>
                          </m:r>
                        </m:sub>
                      </m:sSub>
                      <m:r>
                        <a:rPr lang="en-US" altLang="ko-KR" sz="1800" i="1"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𝑋</m:t>
                      </m:r>
                      <m:r>
                        <a:rPr lang="en-US" altLang="ko-KR" sz="1800" i="1"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ko-KR" altLang="ko-KR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i="1"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altLang="ko-KR" sz="1800" i="1"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32</m:t>
                          </m:r>
                        </m:sub>
                      </m:sSub>
                      <m:r>
                        <a:rPr lang="en-US" altLang="ko-KR" sz="1800" i="1"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𝑀</m:t>
                      </m:r>
                      <m:r>
                        <a:rPr lang="en-US" altLang="ko-KR" sz="1800" i="1"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ko-KR" altLang="ko-KR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i="1"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altLang="ko-KR" sz="1800" i="1"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ko-KR" sz="1800" dirty="0">
                  <a:solidFill>
                    <a:srgbClr val="000000"/>
                  </a:solidFill>
                  <a:effectLst/>
                  <a:latin typeface="Palatino Linotype" panose="0204050205050503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EE1ADF5-E3F6-4AAE-BA3C-CA58DCF4BE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20961" y="5686254"/>
                <a:ext cx="3352079" cy="369332"/>
              </a:xfrm>
              <a:prstGeom prst="rect">
                <a:avLst/>
              </a:prstGeom>
              <a:blipFill>
                <a:blip r:embed="rId16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0988E015-761F-4800-94C8-3D51B060D17A}"/>
                  </a:ext>
                </a:extLst>
              </p:cNvPr>
              <p:cNvSpPr txBox="1"/>
              <p:nvPr/>
            </p:nvSpPr>
            <p:spPr>
              <a:xfrm>
                <a:off x="12558591" y="4036885"/>
                <a:ext cx="251329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𝑌</m:t>
                      </m:r>
                      <m:r>
                        <a:rPr lang="en-US" altLang="ko-KR" sz="2000" i="1" smtClean="0"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ko-KR" altLang="ko-KR" sz="20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i="1"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altLang="ko-KR" sz="2000" i="1"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10</m:t>
                          </m:r>
                        </m:sub>
                      </m:sSub>
                      <m:r>
                        <a:rPr lang="en-US" altLang="ko-KR" sz="2000" i="1"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ko-KR" altLang="ko-KR" sz="20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i="1"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altLang="ko-KR" sz="2000" i="1"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11</m:t>
                          </m:r>
                        </m:sub>
                      </m:sSub>
                      <m:r>
                        <a:rPr lang="en-US" altLang="ko-KR" sz="2000" i="1"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𝑋</m:t>
                      </m:r>
                      <m:r>
                        <a:rPr lang="en-US" altLang="ko-KR" sz="2000" i="1"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ko-KR" altLang="ko-KR" sz="20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i="1"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altLang="ko-KR" sz="2000" i="1"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ko-KR" sz="2000" dirty="0">
                  <a:solidFill>
                    <a:srgbClr val="000000"/>
                  </a:solidFill>
                  <a:effectLst/>
                  <a:latin typeface="Palatino Linotype" panose="0204050205050503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0988E015-761F-4800-94C8-3D51B060D1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58591" y="4036885"/>
                <a:ext cx="2513296" cy="400110"/>
              </a:xfrm>
              <a:prstGeom prst="rect">
                <a:avLst/>
              </a:prstGeom>
              <a:blipFill>
                <a:blip r:embed="rId17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4" name="그룹 1003">
            <a:extLst>
              <a:ext uri="{FF2B5EF4-FFF2-40B4-BE49-F238E27FC236}">
                <a16:creationId xmlns:a16="http://schemas.microsoft.com/office/drawing/2014/main" id="{B112FD83-9214-474E-B6F7-DB7191A61F0F}"/>
              </a:ext>
            </a:extLst>
          </p:cNvPr>
          <p:cNvGrpSpPr/>
          <p:nvPr/>
        </p:nvGrpSpPr>
        <p:grpSpPr>
          <a:xfrm>
            <a:off x="11467620" y="6769776"/>
            <a:ext cx="5147086" cy="1899438"/>
            <a:chOff x="10441163" y="6308500"/>
            <a:chExt cx="5456381" cy="3202524"/>
          </a:xfrm>
        </p:grpSpPr>
        <p:pic>
          <p:nvPicPr>
            <p:cNvPr id="55" name="Object 15">
              <a:extLst>
                <a:ext uri="{FF2B5EF4-FFF2-40B4-BE49-F238E27FC236}">
                  <a16:creationId xmlns:a16="http://schemas.microsoft.com/office/drawing/2014/main" id="{4F85AD5D-B2F9-47C8-9ECE-BD9E2ECD9C08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904421" y="4862270"/>
              <a:ext cx="10912762" cy="6405048"/>
            </a:xfrm>
            <a:prstGeom prst="rect">
              <a:avLst/>
            </a:prstGeom>
          </p:spPr>
        </p:pic>
        <p:pic>
          <p:nvPicPr>
            <p:cNvPr id="56" name="Object 16">
              <a:extLst>
                <a:ext uri="{FF2B5EF4-FFF2-40B4-BE49-F238E27FC236}">
                  <a16:creationId xmlns:a16="http://schemas.microsoft.com/office/drawing/2014/main" id="{C256C5FC-48C7-4F6D-8ACC-4665F90E59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0441163" y="6308500"/>
              <a:ext cx="5456381" cy="3202524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98E2D1E-D051-4AF7-996D-8894A48809C8}"/>
                  </a:ext>
                </a:extLst>
              </p:cNvPr>
              <p:cNvSpPr txBox="1"/>
              <p:nvPr/>
            </p:nvSpPr>
            <p:spPr>
              <a:xfrm>
                <a:off x="11467620" y="7207749"/>
                <a:ext cx="5292938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000" dirty="0">
                    <a:latin typeface="Amasis MT Pro Medium" panose="02040604050005020304" pitchFamily="18" charset="0"/>
                  </a:rPr>
                  <a:t>Total effect = </a:t>
                </a:r>
                <a:r>
                  <a:rPr lang="en-US" altLang="ko-KR" sz="2000" dirty="0">
                    <a:solidFill>
                      <a:schemeClr val="accent2"/>
                    </a:solidFill>
                    <a:latin typeface="Amasis MT Pro Medium" panose="02040604050005020304" pitchFamily="18" charset="0"/>
                  </a:rPr>
                  <a:t>Direct effect </a:t>
                </a:r>
                <a:r>
                  <a:rPr lang="en-US" altLang="ko-KR" sz="2000" dirty="0">
                    <a:latin typeface="Amasis MT Pro Medium" panose="02040604050005020304" pitchFamily="18" charset="0"/>
                  </a:rPr>
                  <a:t>+ </a:t>
                </a:r>
                <a:r>
                  <a:rPr lang="en-US" altLang="ko-KR" sz="2000" dirty="0">
                    <a:solidFill>
                      <a:schemeClr val="accent3">
                        <a:lumMod val="50000"/>
                      </a:schemeClr>
                    </a:solidFill>
                    <a:latin typeface="Amasis MT Pro Medium" panose="02040604050005020304" pitchFamily="18" charset="0"/>
                  </a:rPr>
                  <a:t>Indirect effect</a:t>
                </a:r>
              </a:p>
              <a:p>
                <a:endParaRPr lang="en-US" altLang="ko-KR" sz="2000" dirty="0">
                  <a:latin typeface="Amasis MT Pro Light" panose="02040304050005020304" pitchFamily="18" charset="0"/>
                </a:endParaRPr>
              </a:p>
              <a:p>
                <a:r>
                  <a:rPr lang="en-US" altLang="ko-KR" sz="2000" dirty="0">
                    <a:effectLst/>
                    <a:ea typeface="Cambria Math" panose="02040503050406030204" pitchFamily="18" charset="0"/>
                  </a:rPr>
                  <a:t>	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sz="2000" b="1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1" i="1"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𝜷</m:t>
                        </m:r>
                      </m:e>
                      <m:sub>
                        <m:r>
                          <a:rPr lang="en-US" altLang="ko-KR" sz="2000" b="1" i="1"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𝟏𝟏</m:t>
                        </m:r>
                      </m:sub>
                    </m:sSub>
                  </m:oMath>
                </a14:m>
                <a:r>
                  <a:rPr lang="ko-KR" altLang="en-US" sz="2000" b="1" dirty="0">
                    <a:latin typeface="Amasis MT Pro Light" panose="02040304050005020304" pitchFamily="18" charset="0"/>
                  </a:rPr>
                  <a:t> </a:t>
                </a:r>
                <a:r>
                  <a:rPr lang="en-US" altLang="ko-KR" sz="2000" b="1" dirty="0">
                    <a:latin typeface="Amasis MT Pro Light" panose="02040304050005020304" pitchFamily="18" charset="0"/>
                  </a:rPr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sz="2000" b="1" i="1" smtClean="0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ko-KR" altLang="ko-KR" sz="2000" b="1" i="1">
                                <a:solidFill>
                                  <a:schemeClr val="accent3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ko-KR" altLang="ko-KR" sz="2000" b="1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2000" b="1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  <a:ea typeface="맑은 고딕" panose="020B0503020000020004" pitchFamily="50" charset="-127"/>
                                    <a:cs typeface="Times New Roman" panose="02020603050405020304" pitchFamily="18" charset="0"/>
                                  </a:rPr>
                                  <m:t>𝜷</m:t>
                                </m:r>
                              </m:e>
                              <m:sub>
                                <m:r>
                                  <a:rPr lang="en-US" altLang="ko-KR" sz="2000" b="1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  <a:ea typeface="맑은 고딕" panose="020B0503020000020004" pitchFamily="50" charset="-127"/>
                                    <a:cs typeface="Times New Roman" panose="02020603050405020304" pitchFamily="18" charset="0"/>
                                  </a:rPr>
                                  <m:t>𝟑𝟏</m:t>
                                </m:r>
                              </m:sub>
                            </m:sSub>
                            <m:r>
                              <a:rPr lang="en-US" altLang="ko-KR" sz="20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  <a:cs typeface="Times New Roman" panose="02020603050405020304" pitchFamily="18" charset="0"/>
                              </a:rPr>
                              <m:t>+ </m:t>
                            </m:r>
                            <m:r>
                              <a:rPr lang="en-US" altLang="ko-KR" sz="2000" b="1" i="1">
                                <a:solidFill>
                                  <a:schemeClr val="accent3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  <a:cs typeface="Times New Roman" panose="02020603050405020304" pitchFamily="18" charset="0"/>
                              </a:rPr>
                              <m:t>𝜷</m:t>
                            </m:r>
                          </m:e>
                          <m:sub>
                            <m:r>
                              <a:rPr lang="en-US" altLang="ko-KR" sz="2000" b="1" i="1">
                                <a:solidFill>
                                  <a:schemeClr val="accent3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  <a:cs typeface="Times New Roman" panose="02020603050405020304" pitchFamily="18" charset="0"/>
                              </a:rPr>
                              <m:t>𝟐𝟏</m:t>
                            </m:r>
                          </m:sub>
                        </m:sSub>
                        <m:r>
                          <a:rPr lang="en-US" altLang="ko-KR" sz="2000" b="1" i="1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∙</m:t>
                        </m:r>
                        <m:r>
                          <a:rPr lang="en-US" altLang="ko-KR" sz="2000" b="1" i="1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𝜷</m:t>
                        </m:r>
                      </m:e>
                      <m:sub>
                        <m:r>
                          <a:rPr lang="en-US" altLang="ko-KR" sz="2000" b="1" i="1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𝟑𝟐</m:t>
                        </m:r>
                      </m:sub>
                    </m:sSub>
                  </m:oMath>
                </a14:m>
                <a:r>
                  <a:rPr lang="en-US" altLang="ko-KR" sz="2000" b="1" dirty="0">
                    <a:solidFill>
                      <a:schemeClr val="accent3">
                        <a:lumMod val="50000"/>
                      </a:schemeClr>
                    </a:solidFill>
                    <a:latin typeface="Amasis MT Pro Light" panose="02040304050005020304" pitchFamily="18" charset="0"/>
                  </a:rPr>
                  <a:t> </a:t>
                </a:r>
                <a:endParaRPr lang="ko-KR" altLang="en-US" b="1" dirty="0">
                  <a:latin typeface="Amasis MT Pro Light" panose="02040304050005020304" pitchFamily="18" charset="0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98E2D1E-D051-4AF7-996D-8894A48809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67620" y="7207749"/>
                <a:ext cx="5292938" cy="1015663"/>
              </a:xfrm>
              <a:prstGeom prst="rect">
                <a:avLst/>
              </a:prstGeom>
              <a:blipFill>
                <a:blip r:embed="rId20"/>
                <a:stretch>
                  <a:fillRect l="-1152" t="-2994" b="-89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직사각형 56">
            <a:extLst>
              <a:ext uri="{FF2B5EF4-FFF2-40B4-BE49-F238E27FC236}">
                <a16:creationId xmlns:a16="http://schemas.microsoft.com/office/drawing/2014/main" id="{898D9B5F-F25C-48F8-9263-57BA2A22211A}"/>
              </a:ext>
            </a:extLst>
          </p:cNvPr>
          <p:cNvSpPr/>
          <p:nvPr/>
        </p:nvSpPr>
        <p:spPr>
          <a:xfrm>
            <a:off x="327867" y="2547870"/>
            <a:ext cx="17602199" cy="7116734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2FED3B7-61D4-4CCB-8BDD-097C93B9C2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altLang="ko-KR" smtClean="0"/>
              <a:pPr/>
              <a:t>5</a:t>
            </a:fld>
            <a:endParaRPr lang="en-US" dirty="0"/>
          </a:p>
        </p:txBody>
      </p:sp>
      <p:grpSp>
        <p:nvGrpSpPr>
          <p:cNvPr id="44" name="그룹 1001">
            <a:extLst>
              <a:ext uri="{FF2B5EF4-FFF2-40B4-BE49-F238E27FC236}">
                <a16:creationId xmlns:a16="http://schemas.microsoft.com/office/drawing/2014/main" id="{AE6078C6-E953-408D-ACCD-2C80EEA3938F}"/>
              </a:ext>
            </a:extLst>
          </p:cNvPr>
          <p:cNvGrpSpPr/>
          <p:nvPr/>
        </p:nvGrpSpPr>
        <p:grpSpPr>
          <a:xfrm>
            <a:off x="-88196" y="450930"/>
            <a:ext cx="18471631" cy="639256"/>
            <a:chOff x="-88196" y="450930"/>
            <a:chExt cx="18471631" cy="639256"/>
          </a:xfrm>
        </p:grpSpPr>
        <p:pic>
          <p:nvPicPr>
            <p:cNvPr id="45" name="Object 2">
              <a:extLst>
                <a:ext uri="{FF2B5EF4-FFF2-40B4-BE49-F238E27FC236}">
                  <a16:creationId xmlns:a16="http://schemas.microsoft.com/office/drawing/2014/main" id="{C768D91D-4C99-4B5F-BB89-CAB653CF0FBD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-88196" y="450930"/>
              <a:ext cx="18471631" cy="639256"/>
            </a:xfrm>
            <a:prstGeom prst="rect">
              <a:avLst/>
            </a:prstGeom>
          </p:spPr>
        </p:pic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7B3A165A-E159-4037-B9E1-09ABB61F7E1F}"/>
              </a:ext>
            </a:extLst>
          </p:cNvPr>
          <p:cNvSpPr txBox="1"/>
          <p:nvPr/>
        </p:nvSpPr>
        <p:spPr>
          <a:xfrm>
            <a:off x="14994948" y="575921"/>
            <a:ext cx="1928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accent5">
                    <a:lumMod val="75000"/>
                  </a:schemeClr>
                </a:solidFill>
                <a:latin typeface="Abadi" panose="020B0604020104020204" pitchFamily="34" charset="0"/>
              </a:rPr>
              <a:t>Conclusion</a:t>
            </a:r>
            <a:endParaRPr lang="ko-KR" altLang="en-US" sz="2000" dirty="0">
              <a:solidFill>
                <a:schemeClr val="accent5">
                  <a:lumMod val="7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B4ABB07-007F-4FA3-BE38-0556F963C6B4}"/>
              </a:ext>
            </a:extLst>
          </p:cNvPr>
          <p:cNvSpPr txBox="1"/>
          <p:nvPr/>
        </p:nvSpPr>
        <p:spPr>
          <a:xfrm>
            <a:off x="6996210" y="581966"/>
            <a:ext cx="1928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Abadi" panose="020B0604020202020204" pitchFamily="34" charset="0"/>
              </a:rPr>
              <a:t>Preliminaries</a:t>
            </a:r>
            <a:endParaRPr lang="ko-KR" altLang="en-US" sz="2000" dirty="0">
              <a:solidFill>
                <a:schemeClr val="accent6">
                  <a:lumMod val="60000"/>
                  <a:lumOff val="40000"/>
                </a:schemeClr>
              </a:solidFill>
              <a:latin typeface="Abadi" panose="020B0604020202020204" pitchFamily="34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6C0773E-96B7-446C-8E4B-0914B8238E7A}"/>
              </a:ext>
            </a:extLst>
          </p:cNvPr>
          <p:cNvSpPr txBox="1"/>
          <p:nvPr/>
        </p:nvSpPr>
        <p:spPr>
          <a:xfrm>
            <a:off x="9806147" y="571097"/>
            <a:ext cx="1928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accent5">
                    <a:lumMod val="75000"/>
                  </a:schemeClr>
                </a:solidFill>
                <a:latin typeface="Abadi" panose="020B0604020202020204" pitchFamily="34" charset="0"/>
              </a:rPr>
              <a:t>Our study</a:t>
            </a:r>
            <a:endParaRPr lang="ko-KR" altLang="en-US" sz="2000" dirty="0">
              <a:solidFill>
                <a:schemeClr val="accent5">
                  <a:lumMod val="75000"/>
                </a:schemeClr>
              </a:solidFill>
              <a:latin typeface="Abadi" panose="020B0604020202020204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2B77D98-60BE-44D1-8896-4283A1B37430}"/>
              </a:ext>
            </a:extLst>
          </p:cNvPr>
          <p:cNvSpPr txBox="1"/>
          <p:nvPr/>
        </p:nvSpPr>
        <p:spPr>
          <a:xfrm>
            <a:off x="4619487" y="571097"/>
            <a:ext cx="1928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accent5">
                    <a:lumMod val="75000"/>
                  </a:schemeClr>
                </a:solidFill>
                <a:latin typeface="Abadi" panose="020B0604020202020204" pitchFamily="34" charset="0"/>
              </a:rPr>
              <a:t>Introduction</a:t>
            </a:r>
            <a:endParaRPr lang="ko-KR" altLang="en-US" sz="2000" dirty="0">
              <a:solidFill>
                <a:schemeClr val="accent5">
                  <a:lumMod val="75000"/>
                </a:schemeClr>
              </a:solidFill>
              <a:latin typeface="Abadi" panose="020B0604020202020204" pitchFamily="34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57C53E4-9F08-4DDA-84F6-E62C849CA042}"/>
              </a:ext>
            </a:extLst>
          </p:cNvPr>
          <p:cNvSpPr txBox="1"/>
          <p:nvPr/>
        </p:nvSpPr>
        <p:spPr>
          <a:xfrm>
            <a:off x="12704515" y="571097"/>
            <a:ext cx="10006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accent5">
                    <a:lumMod val="75000"/>
                  </a:schemeClr>
                </a:solidFill>
                <a:latin typeface="Abadi" panose="020B0604020202020204" pitchFamily="34" charset="0"/>
              </a:rPr>
              <a:t>Result</a:t>
            </a:r>
            <a:endParaRPr lang="ko-KR" altLang="en-US" sz="2000" dirty="0">
              <a:solidFill>
                <a:schemeClr val="accent5">
                  <a:lumMod val="75000"/>
                </a:schemeClr>
              </a:solidFill>
              <a:latin typeface="Abadi" panose="020B0604020202020204" pitchFamily="34" charset="0"/>
            </a:endParaRPr>
          </a:p>
        </p:txBody>
      </p:sp>
      <p:grpSp>
        <p:nvGrpSpPr>
          <p:cNvPr id="53" name="그룹 1003">
            <a:extLst>
              <a:ext uri="{FF2B5EF4-FFF2-40B4-BE49-F238E27FC236}">
                <a16:creationId xmlns:a16="http://schemas.microsoft.com/office/drawing/2014/main" id="{4DE981F9-A227-44E9-AFD6-B48A3BA029BD}"/>
              </a:ext>
            </a:extLst>
          </p:cNvPr>
          <p:cNvGrpSpPr/>
          <p:nvPr/>
        </p:nvGrpSpPr>
        <p:grpSpPr>
          <a:xfrm>
            <a:off x="-2616644" y="2468264"/>
            <a:ext cx="14905647" cy="1187860"/>
            <a:chOff x="6592262" y="-29255598"/>
            <a:chExt cx="10912762" cy="6405048"/>
          </a:xfrm>
        </p:grpSpPr>
        <p:pic>
          <p:nvPicPr>
            <p:cNvPr id="58" name="Object 15">
              <a:extLst>
                <a:ext uri="{FF2B5EF4-FFF2-40B4-BE49-F238E27FC236}">
                  <a16:creationId xmlns:a16="http://schemas.microsoft.com/office/drawing/2014/main" id="{BB3EA3BC-E5DE-4A72-AF6B-CAA565CD6C77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592262" y="-29255598"/>
              <a:ext cx="10912762" cy="6405048"/>
            </a:xfrm>
            <a:prstGeom prst="rect">
              <a:avLst/>
            </a:prstGeom>
          </p:spPr>
        </p:pic>
        <p:pic>
          <p:nvPicPr>
            <p:cNvPr id="63" name="Object 16">
              <a:extLst>
                <a:ext uri="{FF2B5EF4-FFF2-40B4-BE49-F238E27FC236}">
                  <a16:creationId xmlns:a16="http://schemas.microsoft.com/office/drawing/2014/main" id="{029296AE-7311-4FC8-BAD0-FACB9E718761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254251" y="-27804042"/>
              <a:ext cx="5456381" cy="3202524"/>
            </a:xfrm>
            <a:prstGeom prst="rect">
              <a:avLst/>
            </a:prstGeom>
          </p:spPr>
        </p:pic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6BD8B933-DFF0-4C77-97CE-C65899DEE9A0}"/>
              </a:ext>
            </a:extLst>
          </p:cNvPr>
          <p:cNvSpPr txBox="1"/>
          <p:nvPr/>
        </p:nvSpPr>
        <p:spPr>
          <a:xfrm>
            <a:off x="1166148" y="2802867"/>
            <a:ext cx="75936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Amasis MT Pro Medium" panose="02040604050005020304" pitchFamily="18" charset="0"/>
                <a:cs typeface="Cascadia Code SemiBold" panose="020B0609020000020004" pitchFamily="49" charset="0"/>
              </a:rPr>
              <a:t>Simple Mediation Analysis </a:t>
            </a:r>
            <a:r>
              <a:rPr lang="en-US" altLang="ko-KR" sz="2000" dirty="0">
                <a:solidFill>
                  <a:schemeClr val="bg1"/>
                </a:solidFill>
                <a:latin typeface="Amasis MT Pro Medium" panose="02040604050005020304" pitchFamily="18" charset="0"/>
                <a:cs typeface="Cascadia Code SemiBold" panose="020B0609020000020004" pitchFamily="49" charset="0"/>
              </a:rPr>
              <a:t>by Baron and Kenny(1986)</a:t>
            </a:r>
            <a:endParaRPr lang="ko-KR" altLang="en-US" sz="2400" dirty="0">
              <a:solidFill>
                <a:schemeClr val="bg1"/>
              </a:solidFill>
              <a:latin typeface="Amasis MT Pro Medium" panose="02040604050005020304" pitchFamily="18" charset="0"/>
              <a:cs typeface="Cascadia Code SemiBold" panose="020B06090200000200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E307550B-D0C7-45B9-AE74-FA74B3BE2957}"/>
              </a:ext>
            </a:extLst>
          </p:cNvPr>
          <p:cNvSpPr/>
          <p:nvPr/>
        </p:nvSpPr>
        <p:spPr>
          <a:xfrm>
            <a:off x="1077563" y="3706174"/>
            <a:ext cx="9178222" cy="5442479"/>
          </a:xfrm>
          <a:prstGeom prst="rect">
            <a:avLst/>
          </a:prstGeom>
          <a:noFill/>
          <a:ln w="57150">
            <a:solidFill>
              <a:schemeClr val="accent6">
                <a:lumMod val="40000"/>
                <a:lumOff val="6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E12F580B-4719-43E5-8F06-9D2974CAAC49}"/>
              </a:ext>
            </a:extLst>
          </p:cNvPr>
          <p:cNvSpPr txBox="1"/>
          <p:nvPr/>
        </p:nvSpPr>
        <p:spPr>
          <a:xfrm>
            <a:off x="340211" y="1551475"/>
            <a:ext cx="88037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atin typeface="Amasis MT Pro" panose="02040504050005020304" pitchFamily="18" charset="0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Mediation Analysis</a:t>
            </a:r>
            <a:endParaRPr lang="ko-KR" altLang="en-US" sz="3200" b="1" dirty="0">
              <a:latin typeface="Amasis MT Pro" panose="02040504050005020304" pitchFamily="18" charset="0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4D822B-FB0D-446B-9189-94CC9AFC4546}"/>
              </a:ext>
            </a:extLst>
          </p:cNvPr>
          <p:cNvSpPr txBox="1"/>
          <p:nvPr/>
        </p:nvSpPr>
        <p:spPr>
          <a:xfrm>
            <a:off x="13478568" y="9883759"/>
            <a:ext cx="3858128" cy="3112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https://psycnet.apa.org/buy/1987-13085-001</a:t>
            </a:r>
            <a:endParaRPr lang="ko-KR" altLang="en-US" sz="1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382970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그룹 1002">
            <a:extLst>
              <a:ext uri="{FF2B5EF4-FFF2-40B4-BE49-F238E27FC236}">
                <a16:creationId xmlns:a16="http://schemas.microsoft.com/office/drawing/2014/main" id="{1274BE4C-5EC9-49D0-9426-FFF5E169F0F5}"/>
              </a:ext>
            </a:extLst>
          </p:cNvPr>
          <p:cNvGrpSpPr/>
          <p:nvPr/>
        </p:nvGrpSpPr>
        <p:grpSpPr>
          <a:xfrm>
            <a:off x="-1213295" y="3771900"/>
            <a:ext cx="9351981" cy="7383397"/>
            <a:chOff x="-1617968" y="4489181"/>
            <a:chExt cx="9351981" cy="7383397"/>
          </a:xfrm>
        </p:grpSpPr>
        <p:pic>
          <p:nvPicPr>
            <p:cNvPr id="62" name="Object 5">
              <a:extLst>
                <a:ext uri="{FF2B5EF4-FFF2-40B4-BE49-F238E27FC236}">
                  <a16:creationId xmlns:a16="http://schemas.microsoft.com/office/drawing/2014/main" id="{96BE780D-C61A-4D52-95F8-098788C670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2580000">
              <a:off x="-1617968" y="4489181"/>
              <a:ext cx="9351981" cy="7383397"/>
            </a:xfrm>
            <a:prstGeom prst="rect">
              <a:avLst/>
            </a:prstGeom>
          </p:spPr>
        </p:pic>
      </p:grpSp>
      <p:grpSp>
        <p:nvGrpSpPr>
          <p:cNvPr id="59" name="그룹 1001">
            <a:extLst>
              <a:ext uri="{FF2B5EF4-FFF2-40B4-BE49-F238E27FC236}">
                <a16:creationId xmlns:a16="http://schemas.microsoft.com/office/drawing/2014/main" id="{3C61143E-ECA9-402E-BDB0-E311D764EBD5}"/>
              </a:ext>
            </a:extLst>
          </p:cNvPr>
          <p:cNvGrpSpPr/>
          <p:nvPr/>
        </p:nvGrpSpPr>
        <p:grpSpPr>
          <a:xfrm>
            <a:off x="11362174" y="3030208"/>
            <a:ext cx="9153525" cy="8517091"/>
            <a:chOff x="11362174" y="3030208"/>
            <a:chExt cx="9153525" cy="8517091"/>
          </a:xfrm>
        </p:grpSpPr>
        <p:pic>
          <p:nvPicPr>
            <p:cNvPr id="60" name="Object 2">
              <a:extLst>
                <a:ext uri="{FF2B5EF4-FFF2-40B4-BE49-F238E27FC236}">
                  <a16:creationId xmlns:a16="http://schemas.microsoft.com/office/drawing/2014/main" id="{D1953C62-2C05-490B-9896-6F3671DBC8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760000">
              <a:off x="11362174" y="3030208"/>
              <a:ext cx="9153525" cy="8517091"/>
            </a:xfrm>
            <a:prstGeom prst="rect">
              <a:avLst/>
            </a:prstGeom>
          </p:spPr>
        </p:pic>
      </p:grpSp>
      <p:grpSp>
        <p:nvGrpSpPr>
          <p:cNvPr id="14" name="그룹 1004">
            <a:extLst>
              <a:ext uri="{FF2B5EF4-FFF2-40B4-BE49-F238E27FC236}">
                <a16:creationId xmlns:a16="http://schemas.microsoft.com/office/drawing/2014/main" id="{69E16676-4C49-47B0-AB98-E7E49B161D47}"/>
              </a:ext>
            </a:extLst>
          </p:cNvPr>
          <p:cNvGrpSpPr/>
          <p:nvPr/>
        </p:nvGrpSpPr>
        <p:grpSpPr>
          <a:xfrm>
            <a:off x="13661342" y="4187883"/>
            <a:ext cx="87554" cy="2991205"/>
            <a:chOff x="18045406" y="6634883"/>
            <a:chExt cx="87554" cy="2991205"/>
          </a:xfrm>
        </p:grpSpPr>
        <p:pic>
          <p:nvPicPr>
            <p:cNvPr id="18" name="Object 33">
              <a:extLst>
                <a:ext uri="{FF2B5EF4-FFF2-40B4-BE49-F238E27FC236}">
                  <a16:creationId xmlns:a16="http://schemas.microsoft.com/office/drawing/2014/main" id="{63F0B6E6-3846-4FFA-93F0-8D136449208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16593580" y="8086709"/>
              <a:ext cx="2991205" cy="87554"/>
            </a:xfrm>
            <a:prstGeom prst="rect">
              <a:avLst/>
            </a:prstGeom>
          </p:spPr>
        </p:pic>
      </p:grpSp>
      <p:grpSp>
        <p:nvGrpSpPr>
          <p:cNvPr id="19" name="그룹 1005">
            <a:extLst>
              <a:ext uri="{FF2B5EF4-FFF2-40B4-BE49-F238E27FC236}">
                <a16:creationId xmlns:a16="http://schemas.microsoft.com/office/drawing/2014/main" id="{95B5A0B8-032D-4535-B540-E9B03086CD47}"/>
              </a:ext>
            </a:extLst>
          </p:cNvPr>
          <p:cNvGrpSpPr/>
          <p:nvPr/>
        </p:nvGrpSpPr>
        <p:grpSpPr>
          <a:xfrm>
            <a:off x="10171631" y="3841613"/>
            <a:ext cx="7410434" cy="632219"/>
            <a:chOff x="12409326" y="5500142"/>
            <a:chExt cx="4928615" cy="632219"/>
          </a:xfrm>
        </p:grpSpPr>
        <p:grpSp>
          <p:nvGrpSpPr>
            <p:cNvPr id="20" name="그룹 1006">
              <a:extLst>
                <a:ext uri="{FF2B5EF4-FFF2-40B4-BE49-F238E27FC236}">
                  <a16:creationId xmlns:a16="http://schemas.microsoft.com/office/drawing/2014/main" id="{8179365C-B13F-444F-BF04-FF1850F7A3FE}"/>
                </a:ext>
              </a:extLst>
            </p:cNvPr>
            <p:cNvGrpSpPr/>
            <p:nvPr/>
          </p:nvGrpSpPr>
          <p:grpSpPr>
            <a:xfrm>
              <a:off x="12409326" y="5500142"/>
              <a:ext cx="4928615" cy="632219"/>
              <a:chOff x="12409326" y="5500142"/>
              <a:chExt cx="4928615" cy="632219"/>
            </a:xfrm>
          </p:grpSpPr>
          <p:pic>
            <p:nvPicPr>
              <p:cNvPr id="22" name="Object 37">
                <a:extLst>
                  <a:ext uri="{FF2B5EF4-FFF2-40B4-BE49-F238E27FC236}">
                    <a16:creationId xmlns:a16="http://schemas.microsoft.com/office/drawing/2014/main" id="{DBE8B6F5-B1BB-4278-8F62-BEA037372B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2409326" y="5500142"/>
                <a:ext cx="4928615" cy="632219"/>
              </a:xfrm>
              <a:prstGeom prst="rect">
                <a:avLst/>
              </a:prstGeom>
            </p:spPr>
          </p:pic>
        </p:grpSp>
        <p:pic>
          <p:nvPicPr>
            <p:cNvPr id="21" name="Object 39">
              <a:extLst>
                <a:ext uri="{FF2B5EF4-FFF2-40B4-BE49-F238E27FC236}">
                  <a16:creationId xmlns:a16="http://schemas.microsoft.com/office/drawing/2014/main" id="{1244C1D1-DF39-43F7-AED9-A143B589008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664533" y="5622042"/>
              <a:ext cx="592423" cy="484075"/>
            </a:xfrm>
            <a:prstGeom prst="rect">
              <a:avLst/>
            </a:prstGeom>
          </p:spPr>
        </p:pic>
      </p:grpSp>
      <p:grpSp>
        <p:nvGrpSpPr>
          <p:cNvPr id="23" name="그룹 1007">
            <a:extLst>
              <a:ext uri="{FF2B5EF4-FFF2-40B4-BE49-F238E27FC236}">
                <a16:creationId xmlns:a16="http://schemas.microsoft.com/office/drawing/2014/main" id="{35724ED1-7001-491B-9843-C8481E85F008}"/>
              </a:ext>
            </a:extLst>
          </p:cNvPr>
          <p:cNvGrpSpPr/>
          <p:nvPr/>
        </p:nvGrpSpPr>
        <p:grpSpPr>
          <a:xfrm>
            <a:off x="10180707" y="4664927"/>
            <a:ext cx="7396787" cy="632219"/>
            <a:chOff x="12418403" y="6323456"/>
            <a:chExt cx="4919538" cy="632219"/>
          </a:xfrm>
        </p:grpSpPr>
        <p:grpSp>
          <p:nvGrpSpPr>
            <p:cNvPr id="24" name="그룹 1008">
              <a:extLst>
                <a:ext uri="{FF2B5EF4-FFF2-40B4-BE49-F238E27FC236}">
                  <a16:creationId xmlns:a16="http://schemas.microsoft.com/office/drawing/2014/main" id="{A0DDBB12-79BD-4EEC-BF62-2CC07678DF20}"/>
                </a:ext>
              </a:extLst>
            </p:cNvPr>
            <p:cNvGrpSpPr/>
            <p:nvPr/>
          </p:nvGrpSpPr>
          <p:grpSpPr>
            <a:xfrm>
              <a:off x="12418403" y="6323456"/>
              <a:ext cx="4919538" cy="632219"/>
              <a:chOff x="12418403" y="6323456"/>
              <a:chExt cx="4919538" cy="632219"/>
            </a:xfrm>
          </p:grpSpPr>
          <p:pic>
            <p:nvPicPr>
              <p:cNvPr id="26" name="Object 44">
                <a:extLst>
                  <a:ext uri="{FF2B5EF4-FFF2-40B4-BE49-F238E27FC236}">
                    <a16:creationId xmlns:a16="http://schemas.microsoft.com/office/drawing/2014/main" id="{B098B319-A374-4057-9E53-B0E1A6C782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2418403" y="6323456"/>
                <a:ext cx="4919538" cy="632219"/>
              </a:xfrm>
              <a:prstGeom prst="rect">
                <a:avLst/>
              </a:prstGeom>
            </p:spPr>
          </p:pic>
        </p:grpSp>
        <p:pic>
          <p:nvPicPr>
            <p:cNvPr id="25" name="Object 47">
              <a:extLst>
                <a:ext uri="{FF2B5EF4-FFF2-40B4-BE49-F238E27FC236}">
                  <a16:creationId xmlns:a16="http://schemas.microsoft.com/office/drawing/2014/main" id="{98ED97CA-499E-4419-B361-5E90D1D4DAF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653187" y="6454923"/>
              <a:ext cx="606809" cy="484075"/>
            </a:xfrm>
            <a:prstGeom prst="rect">
              <a:avLst/>
            </a:prstGeom>
          </p:spPr>
        </p:pic>
      </p:grpSp>
      <p:grpSp>
        <p:nvGrpSpPr>
          <p:cNvPr id="27" name="그룹 1009">
            <a:extLst>
              <a:ext uri="{FF2B5EF4-FFF2-40B4-BE49-F238E27FC236}">
                <a16:creationId xmlns:a16="http://schemas.microsoft.com/office/drawing/2014/main" id="{876E92B1-5AB1-4399-B4A3-FFB38A3A1B84}"/>
              </a:ext>
            </a:extLst>
          </p:cNvPr>
          <p:cNvGrpSpPr/>
          <p:nvPr/>
        </p:nvGrpSpPr>
        <p:grpSpPr>
          <a:xfrm>
            <a:off x="10180707" y="5488240"/>
            <a:ext cx="7372847" cy="632219"/>
            <a:chOff x="12418403" y="7146769"/>
            <a:chExt cx="4903616" cy="632219"/>
          </a:xfrm>
        </p:grpSpPr>
        <p:grpSp>
          <p:nvGrpSpPr>
            <p:cNvPr id="28" name="그룹 1010">
              <a:extLst>
                <a:ext uri="{FF2B5EF4-FFF2-40B4-BE49-F238E27FC236}">
                  <a16:creationId xmlns:a16="http://schemas.microsoft.com/office/drawing/2014/main" id="{53AB8FE6-661E-4098-99A7-399B2C27990E}"/>
                </a:ext>
              </a:extLst>
            </p:cNvPr>
            <p:cNvGrpSpPr/>
            <p:nvPr/>
          </p:nvGrpSpPr>
          <p:grpSpPr>
            <a:xfrm>
              <a:off x="12418403" y="7146769"/>
              <a:ext cx="4903616" cy="632219"/>
              <a:chOff x="12418403" y="7146769"/>
              <a:chExt cx="4903616" cy="632219"/>
            </a:xfrm>
          </p:grpSpPr>
          <p:pic>
            <p:nvPicPr>
              <p:cNvPr id="30" name="Object 51">
                <a:extLst>
                  <a:ext uri="{FF2B5EF4-FFF2-40B4-BE49-F238E27FC236}">
                    <a16:creationId xmlns:a16="http://schemas.microsoft.com/office/drawing/2014/main" id="{85428482-4B56-47E4-84D7-4F2B3DC0D2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2418403" y="7146769"/>
                <a:ext cx="4903616" cy="632219"/>
              </a:xfrm>
              <a:prstGeom prst="rect">
                <a:avLst/>
              </a:prstGeom>
            </p:spPr>
          </p:pic>
        </p:grpSp>
        <p:pic>
          <p:nvPicPr>
            <p:cNvPr id="29" name="Object 54">
              <a:extLst>
                <a:ext uri="{FF2B5EF4-FFF2-40B4-BE49-F238E27FC236}">
                  <a16:creationId xmlns:a16="http://schemas.microsoft.com/office/drawing/2014/main" id="{73A967AA-5BA2-47FB-A940-59FEFB079F4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653188" y="7278131"/>
              <a:ext cx="622662" cy="484075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D9A54EE-63E8-490D-9D76-16A8BA4B093C}"/>
                  </a:ext>
                </a:extLst>
              </p:cNvPr>
              <p:cNvSpPr txBox="1"/>
              <p:nvPr/>
            </p:nvSpPr>
            <p:spPr>
              <a:xfrm>
                <a:off x="11362518" y="4787026"/>
                <a:ext cx="4577794" cy="3941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ko-KR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20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ko-KR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  <m:sSub>
                        <m:sSubPr>
                          <m:ctrlPr>
                            <a:rPr lang="ko-KR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ko-KR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  <m:sSub>
                        <m:sSubPr>
                          <m:ctrlPr>
                            <a:rPr lang="ko-KR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+⋯+</m:t>
                      </m:r>
                      <m:sSub>
                        <m:sSubPr>
                          <m:ctrlPr>
                            <a:rPr lang="ko-KR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sSub>
                        <m:sSubPr>
                          <m:ctrlPr>
                            <a:rPr lang="ko-KR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ko-KR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ko-KR" sz="1800" dirty="0">
                  <a:solidFill>
                    <a:srgbClr val="000000"/>
                  </a:solidFill>
                  <a:effectLst/>
                  <a:latin typeface="Palatino Linotype" panose="0204050205050503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D9A54EE-63E8-490D-9D76-16A8BA4B09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62518" y="4787026"/>
                <a:ext cx="4577794" cy="394147"/>
              </a:xfrm>
              <a:prstGeom prst="rect">
                <a:avLst/>
              </a:prstGeom>
              <a:blipFill>
                <a:blip r:embed="rId11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EE1ADF5-E3F6-4AAE-BA3C-CA58DCF4BE07}"/>
                  </a:ext>
                </a:extLst>
              </p:cNvPr>
              <p:cNvSpPr txBox="1"/>
              <p:nvPr/>
            </p:nvSpPr>
            <p:spPr>
              <a:xfrm>
                <a:off x="11446089" y="5481221"/>
                <a:ext cx="3717712" cy="6678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ko-KR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30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ko-KR" altLang="ko-KR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  <m:e>
                          <m:sSubSup>
                            <m:sSubSupPr>
                              <m:ctrlPr>
                                <a:rPr lang="ko-KR" altLang="ko-KR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31</m:t>
                              </m:r>
                            </m:sub>
                            <m:sup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ko-KR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en-US" altLang="ko-KR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ko-KR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32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ko-KR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ko-KR" sz="1800" dirty="0">
                  <a:solidFill>
                    <a:srgbClr val="000000"/>
                  </a:solidFill>
                  <a:effectLst/>
                  <a:latin typeface="Palatino Linotype" panose="0204050205050503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EE1ADF5-E3F6-4AAE-BA3C-CA58DCF4BE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46089" y="5481221"/>
                <a:ext cx="3717712" cy="66787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0988E015-761F-4800-94C8-3D51B060D17A}"/>
                  </a:ext>
                </a:extLst>
              </p:cNvPr>
              <p:cNvSpPr txBox="1"/>
              <p:nvPr/>
            </p:nvSpPr>
            <p:spPr>
              <a:xfrm>
                <a:off x="11329118" y="3940766"/>
                <a:ext cx="4718603" cy="4236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𝑌</m:t>
                      </m:r>
                      <m:r>
                        <a:rPr lang="en-US" altLang="ko-KR" sz="2000" i="1" smtClean="0"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ko-KR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ko-KR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sSub>
                        <m:sSubPr>
                          <m:ctrlPr>
                            <a:rPr lang="ko-KR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ko-KR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sSub>
                        <m:sSubPr>
                          <m:ctrlPr>
                            <a:rPr lang="ko-KR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+⋯+</m:t>
                      </m:r>
                      <m:sSub>
                        <m:sSubPr>
                          <m:ctrlPr>
                            <a:rPr lang="ko-KR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sSub>
                        <m:sSubPr>
                          <m:ctrlPr>
                            <a:rPr lang="ko-KR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ko-KR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ko-KR" sz="2000" dirty="0">
                  <a:solidFill>
                    <a:srgbClr val="000000"/>
                  </a:solidFill>
                  <a:effectLst/>
                  <a:latin typeface="Palatino Linotype" panose="0204050205050503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0988E015-761F-4800-94C8-3D51B060D1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29118" y="3940766"/>
                <a:ext cx="4718603" cy="423642"/>
              </a:xfrm>
              <a:prstGeom prst="rect">
                <a:avLst/>
              </a:prstGeom>
              <a:blipFill>
                <a:blip r:embed="rId13"/>
                <a:stretch>
                  <a:fillRect b="-857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4" name="그룹 1003">
            <a:extLst>
              <a:ext uri="{FF2B5EF4-FFF2-40B4-BE49-F238E27FC236}">
                <a16:creationId xmlns:a16="http://schemas.microsoft.com/office/drawing/2014/main" id="{B112FD83-9214-474E-B6F7-DB7191A61F0F}"/>
              </a:ext>
            </a:extLst>
          </p:cNvPr>
          <p:cNvGrpSpPr/>
          <p:nvPr/>
        </p:nvGrpSpPr>
        <p:grpSpPr>
          <a:xfrm>
            <a:off x="10903957" y="6730134"/>
            <a:ext cx="5514768" cy="1899438"/>
            <a:chOff x="10441163" y="6308500"/>
            <a:chExt cx="5456381" cy="3202524"/>
          </a:xfrm>
        </p:grpSpPr>
        <p:pic>
          <p:nvPicPr>
            <p:cNvPr id="55" name="Object 15">
              <a:extLst>
                <a:ext uri="{FF2B5EF4-FFF2-40B4-BE49-F238E27FC236}">
                  <a16:creationId xmlns:a16="http://schemas.microsoft.com/office/drawing/2014/main" id="{4F85AD5D-B2F9-47C8-9ECE-BD9E2ECD9C0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904421" y="4862270"/>
              <a:ext cx="10912762" cy="6405048"/>
            </a:xfrm>
            <a:prstGeom prst="rect">
              <a:avLst/>
            </a:prstGeom>
          </p:spPr>
        </p:pic>
        <p:pic>
          <p:nvPicPr>
            <p:cNvPr id="56" name="Object 16">
              <a:extLst>
                <a:ext uri="{FF2B5EF4-FFF2-40B4-BE49-F238E27FC236}">
                  <a16:creationId xmlns:a16="http://schemas.microsoft.com/office/drawing/2014/main" id="{C256C5FC-48C7-4F6D-8ACC-4665F90E59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0441163" y="6308500"/>
              <a:ext cx="5456381" cy="3202524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98E2D1E-D051-4AF7-996D-8894A48809C8}"/>
                  </a:ext>
                </a:extLst>
              </p:cNvPr>
              <p:cNvSpPr txBox="1"/>
              <p:nvPr/>
            </p:nvSpPr>
            <p:spPr>
              <a:xfrm>
                <a:off x="11145242" y="7170467"/>
                <a:ext cx="5292938" cy="11945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000" dirty="0">
                    <a:latin typeface="Amasis MT Pro Medium" panose="02040604050005020304" pitchFamily="18" charset="0"/>
                  </a:rPr>
                  <a:t>Total effect = </a:t>
                </a:r>
                <a:r>
                  <a:rPr lang="en-US" altLang="ko-KR" sz="2000" dirty="0">
                    <a:solidFill>
                      <a:schemeClr val="accent2"/>
                    </a:solidFill>
                    <a:latin typeface="Amasis MT Pro Medium" panose="02040604050005020304" pitchFamily="18" charset="0"/>
                  </a:rPr>
                  <a:t>Direct effect </a:t>
                </a:r>
                <a:r>
                  <a:rPr lang="en-US" altLang="ko-KR" sz="2000" dirty="0">
                    <a:latin typeface="Amasis MT Pro Medium" panose="02040604050005020304" pitchFamily="18" charset="0"/>
                  </a:rPr>
                  <a:t>+ </a:t>
                </a:r>
                <a:r>
                  <a:rPr lang="en-US" altLang="ko-KR" sz="2000" dirty="0">
                    <a:solidFill>
                      <a:schemeClr val="accent3">
                        <a:lumMod val="50000"/>
                      </a:schemeClr>
                    </a:solidFill>
                    <a:latin typeface="Amasis MT Pro Medium" panose="02040604050005020304" pitchFamily="18" charset="0"/>
                  </a:rPr>
                  <a:t>Indirect effect</a:t>
                </a:r>
              </a:p>
              <a:p>
                <a:endParaRPr lang="en-US" altLang="ko-KR" sz="2400" i="1" dirty="0">
                  <a:effectLst/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ko-KR" altLang="ko-KR" sz="2400" b="1" i="1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1" i="1"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en-US" altLang="ko-KR" sz="2000" b="1" i="1"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𝟏</m:t>
                          </m:r>
                          <m:r>
                            <a:rPr lang="en-US" altLang="ko-KR" sz="2000" b="1" i="1"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𝒋</m:t>
                          </m:r>
                        </m:sub>
                      </m:sSub>
                      <m:r>
                        <a:rPr lang="en-US" altLang="ko-KR" sz="2000" b="1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ko-KR" altLang="ko-KR" sz="2400" b="1" i="1" smtClean="0">
                              <a:solidFill>
                                <a:schemeClr val="accent2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000" b="1" i="1">
                              <a:solidFill>
                                <a:schemeClr val="accent2"/>
                              </a:solidFill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en-US" altLang="ko-KR" sz="2000" b="1" i="1">
                              <a:solidFill>
                                <a:schemeClr val="accent2"/>
                              </a:solidFill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Cambria Math" panose="02040503050406030204" pitchFamily="18" charset="0"/>
                            </a:rPr>
                            <m:t>𝟑𝟏</m:t>
                          </m:r>
                        </m:sub>
                        <m:sup>
                          <m:r>
                            <a:rPr lang="en-US" altLang="ko-KR" sz="2000" b="1" i="1">
                              <a:solidFill>
                                <a:schemeClr val="accent2"/>
                              </a:solidFill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Cambria Math" panose="02040503050406030204" pitchFamily="18" charset="0"/>
                            </a:rPr>
                            <m:t>𝒋</m:t>
                          </m:r>
                        </m:sup>
                      </m:sSubSup>
                      <m:r>
                        <a:rPr lang="en-US" altLang="ko-KR" sz="2000" b="1" i="1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ko-KR" altLang="ko-KR" sz="2400" b="1" i="1" smtClean="0">
                              <a:solidFill>
                                <a:schemeClr val="accent3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1" i="1">
                              <a:solidFill>
                                <a:schemeClr val="accent3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en-US" altLang="ko-KR" sz="2000" b="1" i="1" smtClean="0">
                              <a:solidFill>
                                <a:schemeClr val="accent3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𝟐</m:t>
                          </m:r>
                          <m:r>
                            <a:rPr lang="en-US" altLang="ko-KR" sz="2000" b="1" i="1">
                              <a:solidFill>
                                <a:schemeClr val="accent3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𝒋</m:t>
                          </m:r>
                        </m:sub>
                      </m:sSub>
                      <m:sSub>
                        <m:sSubPr>
                          <m:ctrlPr>
                            <a:rPr lang="ko-KR" altLang="ko-KR" sz="2400" b="1" i="1">
                              <a:solidFill>
                                <a:schemeClr val="accent3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1" i="1">
                              <a:solidFill>
                                <a:schemeClr val="accent3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en-US" altLang="ko-KR" sz="2000" b="1" i="1">
                              <a:solidFill>
                                <a:schemeClr val="accent3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Cambria Math" panose="02040503050406030204" pitchFamily="18" charset="0"/>
                            </a:rPr>
                            <m:t>𝟑𝟐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latin typeface="Amasis MT Pro Light" panose="02040304050005020304" pitchFamily="18" charset="0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98E2D1E-D051-4AF7-996D-8894A48809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45242" y="7170467"/>
                <a:ext cx="5292938" cy="1194558"/>
              </a:xfrm>
              <a:prstGeom prst="rect">
                <a:avLst/>
              </a:prstGeom>
              <a:blipFill>
                <a:blip r:embed="rId16"/>
                <a:stretch>
                  <a:fillRect l="-1151" t="-255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직사각형 56">
            <a:extLst>
              <a:ext uri="{FF2B5EF4-FFF2-40B4-BE49-F238E27FC236}">
                <a16:creationId xmlns:a16="http://schemas.microsoft.com/office/drawing/2014/main" id="{898D9B5F-F25C-48F8-9263-57BA2A22211A}"/>
              </a:ext>
            </a:extLst>
          </p:cNvPr>
          <p:cNvSpPr/>
          <p:nvPr/>
        </p:nvSpPr>
        <p:spPr>
          <a:xfrm>
            <a:off x="326504" y="2538112"/>
            <a:ext cx="17602199" cy="7116734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2FED3B7-61D4-4CCB-8BDD-097C93B9C2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altLang="ko-KR" smtClean="0"/>
              <a:pPr/>
              <a:t>6</a:t>
            </a:fld>
            <a:endParaRPr lang="en-US" dirty="0"/>
          </a:p>
        </p:txBody>
      </p:sp>
      <p:grpSp>
        <p:nvGrpSpPr>
          <p:cNvPr id="44" name="그룹 1001">
            <a:extLst>
              <a:ext uri="{FF2B5EF4-FFF2-40B4-BE49-F238E27FC236}">
                <a16:creationId xmlns:a16="http://schemas.microsoft.com/office/drawing/2014/main" id="{AE6078C6-E953-408D-ACCD-2C80EEA3938F}"/>
              </a:ext>
            </a:extLst>
          </p:cNvPr>
          <p:cNvGrpSpPr/>
          <p:nvPr/>
        </p:nvGrpSpPr>
        <p:grpSpPr>
          <a:xfrm>
            <a:off x="-88196" y="450930"/>
            <a:ext cx="18471631" cy="639256"/>
            <a:chOff x="-88196" y="450930"/>
            <a:chExt cx="18471631" cy="639256"/>
          </a:xfrm>
        </p:grpSpPr>
        <p:pic>
          <p:nvPicPr>
            <p:cNvPr id="45" name="Object 2">
              <a:extLst>
                <a:ext uri="{FF2B5EF4-FFF2-40B4-BE49-F238E27FC236}">
                  <a16:creationId xmlns:a16="http://schemas.microsoft.com/office/drawing/2014/main" id="{C768D91D-4C99-4B5F-BB89-CAB653CF0F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-88196" y="450930"/>
              <a:ext cx="18471631" cy="639256"/>
            </a:xfrm>
            <a:prstGeom prst="rect">
              <a:avLst/>
            </a:prstGeom>
          </p:spPr>
        </p:pic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7B3A165A-E159-4037-B9E1-09ABB61F7E1F}"/>
              </a:ext>
            </a:extLst>
          </p:cNvPr>
          <p:cNvSpPr txBox="1"/>
          <p:nvPr/>
        </p:nvSpPr>
        <p:spPr>
          <a:xfrm>
            <a:off x="14994948" y="575921"/>
            <a:ext cx="1928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accent5">
                    <a:lumMod val="75000"/>
                  </a:schemeClr>
                </a:solidFill>
                <a:latin typeface="Abadi" panose="020B0604020104020204" pitchFamily="34" charset="0"/>
              </a:rPr>
              <a:t>Conclusion</a:t>
            </a:r>
            <a:endParaRPr lang="ko-KR" altLang="en-US" sz="2000" dirty="0">
              <a:solidFill>
                <a:schemeClr val="accent5">
                  <a:lumMod val="7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B4ABB07-007F-4FA3-BE38-0556F963C6B4}"/>
              </a:ext>
            </a:extLst>
          </p:cNvPr>
          <p:cNvSpPr txBox="1"/>
          <p:nvPr/>
        </p:nvSpPr>
        <p:spPr>
          <a:xfrm>
            <a:off x="6996210" y="581966"/>
            <a:ext cx="1928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Abadi" panose="020B0604020202020204" pitchFamily="34" charset="0"/>
              </a:rPr>
              <a:t>Preliminaries</a:t>
            </a:r>
            <a:endParaRPr lang="ko-KR" altLang="en-US" sz="2000" dirty="0">
              <a:solidFill>
                <a:schemeClr val="accent6">
                  <a:lumMod val="60000"/>
                  <a:lumOff val="40000"/>
                </a:schemeClr>
              </a:solidFill>
              <a:latin typeface="Abadi" panose="020B0604020202020204" pitchFamily="34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6C0773E-96B7-446C-8E4B-0914B8238E7A}"/>
              </a:ext>
            </a:extLst>
          </p:cNvPr>
          <p:cNvSpPr txBox="1"/>
          <p:nvPr/>
        </p:nvSpPr>
        <p:spPr>
          <a:xfrm>
            <a:off x="9806147" y="571097"/>
            <a:ext cx="1928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accent5">
                    <a:lumMod val="75000"/>
                  </a:schemeClr>
                </a:solidFill>
                <a:latin typeface="Abadi" panose="020B0604020202020204" pitchFamily="34" charset="0"/>
              </a:rPr>
              <a:t>Our study</a:t>
            </a:r>
            <a:endParaRPr lang="ko-KR" altLang="en-US" sz="2000" dirty="0">
              <a:solidFill>
                <a:schemeClr val="accent5">
                  <a:lumMod val="75000"/>
                </a:schemeClr>
              </a:solidFill>
              <a:latin typeface="Abadi" panose="020B0604020202020204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2B77D98-60BE-44D1-8896-4283A1B37430}"/>
              </a:ext>
            </a:extLst>
          </p:cNvPr>
          <p:cNvSpPr txBox="1"/>
          <p:nvPr/>
        </p:nvSpPr>
        <p:spPr>
          <a:xfrm>
            <a:off x="4619487" y="571097"/>
            <a:ext cx="1928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accent5">
                    <a:lumMod val="75000"/>
                  </a:schemeClr>
                </a:solidFill>
                <a:latin typeface="Abadi" panose="020B0604020202020204" pitchFamily="34" charset="0"/>
              </a:rPr>
              <a:t>Introduction</a:t>
            </a:r>
            <a:endParaRPr lang="ko-KR" altLang="en-US" sz="2000" dirty="0">
              <a:solidFill>
                <a:schemeClr val="accent5">
                  <a:lumMod val="75000"/>
                </a:schemeClr>
              </a:solidFill>
              <a:latin typeface="Abadi" panose="020B0604020202020204" pitchFamily="34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57C53E4-9F08-4DDA-84F6-E62C849CA042}"/>
              </a:ext>
            </a:extLst>
          </p:cNvPr>
          <p:cNvSpPr txBox="1"/>
          <p:nvPr/>
        </p:nvSpPr>
        <p:spPr>
          <a:xfrm>
            <a:off x="12704515" y="571097"/>
            <a:ext cx="10006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accent5">
                    <a:lumMod val="75000"/>
                  </a:schemeClr>
                </a:solidFill>
                <a:latin typeface="Abadi" panose="020B0604020202020204" pitchFamily="34" charset="0"/>
              </a:rPr>
              <a:t>Result</a:t>
            </a:r>
            <a:endParaRPr lang="ko-KR" altLang="en-US" sz="2000" dirty="0">
              <a:solidFill>
                <a:schemeClr val="accent5">
                  <a:lumMod val="75000"/>
                </a:schemeClr>
              </a:solidFill>
              <a:latin typeface="Abadi" panose="020B060402020202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5C6E51D-0925-4C2D-9825-0FE47322E3A6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l="34276" t="39280" r="25059" b="18889"/>
          <a:stretch/>
        </p:blipFill>
        <p:spPr>
          <a:xfrm>
            <a:off x="1874545" y="4266067"/>
            <a:ext cx="7436689" cy="4303176"/>
          </a:xfrm>
          <a:prstGeom prst="rect">
            <a:avLst/>
          </a:prstGeom>
        </p:spPr>
      </p:pic>
      <p:grpSp>
        <p:nvGrpSpPr>
          <p:cNvPr id="53" name="그룹 1003">
            <a:extLst>
              <a:ext uri="{FF2B5EF4-FFF2-40B4-BE49-F238E27FC236}">
                <a16:creationId xmlns:a16="http://schemas.microsoft.com/office/drawing/2014/main" id="{5451A532-BFD8-4025-A494-695230C3C3FE}"/>
              </a:ext>
            </a:extLst>
          </p:cNvPr>
          <p:cNvGrpSpPr/>
          <p:nvPr/>
        </p:nvGrpSpPr>
        <p:grpSpPr>
          <a:xfrm>
            <a:off x="-3285702" y="2457375"/>
            <a:ext cx="17602199" cy="1187860"/>
            <a:chOff x="6592262" y="-29255598"/>
            <a:chExt cx="10912762" cy="6405048"/>
          </a:xfrm>
        </p:grpSpPr>
        <p:pic>
          <p:nvPicPr>
            <p:cNvPr id="58" name="Object 15">
              <a:extLst>
                <a:ext uri="{FF2B5EF4-FFF2-40B4-BE49-F238E27FC236}">
                  <a16:creationId xmlns:a16="http://schemas.microsoft.com/office/drawing/2014/main" id="{9512A14A-053D-4312-8F86-84695632FE6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592262" y="-29255598"/>
              <a:ext cx="10912762" cy="6405048"/>
            </a:xfrm>
            <a:prstGeom prst="rect">
              <a:avLst/>
            </a:prstGeom>
          </p:spPr>
        </p:pic>
        <p:pic>
          <p:nvPicPr>
            <p:cNvPr id="63" name="Object 16">
              <a:extLst>
                <a:ext uri="{FF2B5EF4-FFF2-40B4-BE49-F238E27FC236}">
                  <a16:creationId xmlns:a16="http://schemas.microsoft.com/office/drawing/2014/main" id="{B1317C3E-FEF0-4CE3-BD85-34D4E0AB39D4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254251" y="-27804042"/>
              <a:ext cx="5456381" cy="3202524"/>
            </a:xfrm>
            <a:prstGeom prst="rect">
              <a:avLst/>
            </a:prstGeom>
          </p:spPr>
        </p:pic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2769D0CC-DA93-43D3-9D55-1A33FD812AA4}"/>
              </a:ext>
            </a:extLst>
          </p:cNvPr>
          <p:cNvSpPr txBox="1"/>
          <p:nvPr/>
        </p:nvSpPr>
        <p:spPr>
          <a:xfrm>
            <a:off x="1164785" y="2793109"/>
            <a:ext cx="89704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Amasis MT Pro Medium" panose="02040604050005020304" pitchFamily="18" charset="0"/>
                <a:cs typeface="Cascadia Code SemiBold" panose="020B0609020000020004" pitchFamily="49" charset="0"/>
              </a:rPr>
              <a:t>Mediation Analysis for </a:t>
            </a:r>
            <a:r>
              <a:rPr lang="en-US" altLang="ko-KR" sz="2400" dirty="0">
                <a:solidFill>
                  <a:schemeClr val="accent1">
                    <a:lumMod val="75000"/>
                  </a:schemeClr>
                </a:solidFill>
                <a:latin typeface="Amasis MT Pro Medium" panose="02040604050005020304" pitchFamily="18" charset="0"/>
                <a:cs typeface="Cascadia Code SemiBold" panose="020B0609020000020004" pitchFamily="49" charset="0"/>
              </a:rPr>
              <a:t>multiple covariates </a:t>
            </a:r>
            <a:r>
              <a:rPr lang="en-US" altLang="ko-KR" sz="2400" dirty="0">
                <a:solidFill>
                  <a:schemeClr val="bg1"/>
                </a:solidFill>
                <a:latin typeface="Amasis MT Pro Medium" panose="02040604050005020304" pitchFamily="18" charset="0"/>
                <a:cs typeface="Cascadia Code SemiBold" panose="020B0609020000020004" pitchFamily="49" charset="0"/>
              </a:rPr>
              <a:t>with </a:t>
            </a:r>
            <a:r>
              <a:rPr lang="en-US" altLang="ko-KR" sz="2400" dirty="0">
                <a:solidFill>
                  <a:schemeClr val="accent1">
                    <a:lumMod val="75000"/>
                  </a:schemeClr>
                </a:solidFill>
                <a:latin typeface="Amasis MT Pro Medium" panose="02040604050005020304" pitchFamily="18" charset="0"/>
                <a:cs typeface="Cascadia Code SemiBold" panose="020B0609020000020004" pitchFamily="49" charset="0"/>
              </a:rPr>
              <a:t>one mediator</a:t>
            </a:r>
            <a:endParaRPr lang="ko-KR" altLang="en-US" sz="2400" dirty="0">
              <a:solidFill>
                <a:schemeClr val="accent1">
                  <a:lumMod val="75000"/>
                </a:schemeClr>
              </a:solidFill>
              <a:latin typeface="Amasis MT Pro Medium" panose="02040604050005020304" pitchFamily="18" charset="0"/>
              <a:cs typeface="Cascadia Code SemiBold" panose="020B06090200000200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85FD35E2-2ABA-4FC9-A099-D5556B1DCBA2}"/>
              </a:ext>
            </a:extLst>
          </p:cNvPr>
          <p:cNvSpPr/>
          <p:nvPr/>
        </p:nvSpPr>
        <p:spPr>
          <a:xfrm>
            <a:off x="1076200" y="3696416"/>
            <a:ext cx="8657247" cy="5442479"/>
          </a:xfrm>
          <a:prstGeom prst="rect">
            <a:avLst/>
          </a:prstGeom>
          <a:noFill/>
          <a:ln w="57150">
            <a:solidFill>
              <a:schemeClr val="accent6">
                <a:lumMod val="40000"/>
                <a:lumOff val="6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93D19C42-6DC0-4AFB-8E35-2F6E1F119AF0}"/>
              </a:ext>
            </a:extLst>
          </p:cNvPr>
          <p:cNvSpPr txBox="1"/>
          <p:nvPr/>
        </p:nvSpPr>
        <p:spPr>
          <a:xfrm>
            <a:off x="340211" y="1551475"/>
            <a:ext cx="88037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atin typeface="Amasis MT Pro" panose="02040504050005020304" pitchFamily="18" charset="0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Mediation Analysis</a:t>
            </a:r>
            <a:endParaRPr lang="ko-KR" altLang="en-US" sz="3200" b="1" dirty="0">
              <a:latin typeface="Amasis MT Pro" panose="02040504050005020304" pitchFamily="18" charset="0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603748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그룹 1002">
            <a:extLst>
              <a:ext uri="{FF2B5EF4-FFF2-40B4-BE49-F238E27FC236}">
                <a16:creationId xmlns:a16="http://schemas.microsoft.com/office/drawing/2014/main" id="{1274BE4C-5EC9-49D0-9426-FFF5E169F0F5}"/>
              </a:ext>
            </a:extLst>
          </p:cNvPr>
          <p:cNvGrpSpPr/>
          <p:nvPr/>
        </p:nvGrpSpPr>
        <p:grpSpPr>
          <a:xfrm>
            <a:off x="-1213295" y="3771900"/>
            <a:ext cx="9351981" cy="7383397"/>
            <a:chOff x="-1617968" y="4489181"/>
            <a:chExt cx="9351981" cy="7383397"/>
          </a:xfrm>
        </p:grpSpPr>
        <p:pic>
          <p:nvPicPr>
            <p:cNvPr id="62" name="Object 5">
              <a:extLst>
                <a:ext uri="{FF2B5EF4-FFF2-40B4-BE49-F238E27FC236}">
                  <a16:creationId xmlns:a16="http://schemas.microsoft.com/office/drawing/2014/main" id="{96BE780D-C61A-4D52-95F8-098788C670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2580000">
              <a:off x="-1617968" y="4489181"/>
              <a:ext cx="9351981" cy="7383397"/>
            </a:xfrm>
            <a:prstGeom prst="rect">
              <a:avLst/>
            </a:prstGeom>
          </p:spPr>
        </p:pic>
      </p:grpSp>
      <p:grpSp>
        <p:nvGrpSpPr>
          <p:cNvPr id="59" name="그룹 1001">
            <a:extLst>
              <a:ext uri="{FF2B5EF4-FFF2-40B4-BE49-F238E27FC236}">
                <a16:creationId xmlns:a16="http://schemas.microsoft.com/office/drawing/2014/main" id="{3C61143E-ECA9-402E-BDB0-E311D764EBD5}"/>
              </a:ext>
            </a:extLst>
          </p:cNvPr>
          <p:cNvGrpSpPr/>
          <p:nvPr/>
        </p:nvGrpSpPr>
        <p:grpSpPr>
          <a:xfrm>
            <a:off x="11362174" y="3030208"/>
            <a:ext cx="9153525" cy="8517091"/>
            <a:chOff x="11362174" y="3030208"/>
            <a:chExt cx="9153525" cy="8517091"/>
          </a:xfrm>
        </p:grpSpPr>
        <p:pic>
          <p:nvPicPr>
            <p:cNvPr id="60" name="Object 2">
              <a:extLst>
                <a:ext uri="{FF2B5EF4-FFF2-40B4-BE49-F238E27FC236}">
                  <a16:creationId xmlns:a16="http://schemas.microsoft.com/office/drawing/2014/main" id="{D1953C62-2C05-490B-9896-6F3671DBC8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760000">
              <a:off x="11362174" y="3030208"/>
              <a:ext cx="9153525" cy="8517091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030200" y="2435004"/>
            <a:ext cx="1614035" cy="73198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9351D38-B924-41F5-BF09-5D807A1F4306}"/>
              </a:ext>
            </a:extLst>
          </p:cNvPr>
          <p:cNvSpPr txBox="1"/>
          <p:nvPr/>
        </p:nvSpPr>
        <p:spPr>
          <a:xfrm>
            <a:off x="13030200" y="2435004"/>
            <a:ext cx="3203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898D9B5F-F25C-48F8-9263-57BA2A22211A}"/>
              </a:ext>
            </a:extLst>
          </p:cNvPr>
          <p:cNvSpPr/>
          <p:nvPr/>
        </p:nvSpPr>
        <p:spPr>
          <a:xfrm>
            <a:off x="342128" y="2555393"/>
            <a:ext cx="17602199" cy="7116734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2FED3B7-61D4-4CCB-8BDD-097C93B9C2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altLang="ko-KR" smtClean="0"/>
              <a:pPr/>
              <a:t>7</a:t>
            </a:fld>
            <a:endParaRPr lang="en-US" dirty="0"/>
          </a:p>
        </p:txBody>
      </p:sp>
      <p:grpSp>
        <p:nvGrpSpPr>
          <p:cNvPr id="44" name="그룹 1001">
            <a:extLst>
              <a:ext uri="{FF2B5EF4-FFF2-40B4-BE49-F238E27FC236}">
                <a16:creationId xmlns:a16="http://schemas.microsoft.com/office/drawing/2014/main" id="{AE6078C6-E953-408D-ACCD-2C80EEA3938F}"/>
              </a:ext>
            </a:extLst>
          </p:cNvPr>
          <p:cNvGrpSpPr/>
          <p:nvPr/>
        </p:nvGrpSpPr>
        <p:grpSpPr>
          <a:xfrm>
            <a:off x="-88196" y="450930"/>
            <a:ext cx="18471631" cy="639256"/>
            <a:chOff x="-88196" y="450930"/>
            <a:chExt cx="18471631" cy="639256"/>
          </a:xfrm>
        </p:grpSpPr>
        <p:pic>
          <p:nvPicPr>
            <p:cNvPr id="45" name="Object 2">
              <a:extLst>
                <a:ext uri="{FF2B5EF4-FFF2-40B4-BE49-F238E27FC236}">
                  <a16:creationId xmlns:a16="http://schemas.microsoft.com/office/drawing/2014/main" id="{C768D91D-4C99-4B5F-BB89-CAB653CF0FB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88196" y="450930"/>
              <a:ext cx="18471631" cy="639256"/>
            </a:xfrm>
            <a:prstGeom prst="rect">
              <a:avLst/>
            </a:prstGeom>
          </p:spPr>
        </p:pic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7B3A165A-E159-4037-B9E1-09ABB61F7E1F}"/>
              </a:ext>
            </a:extLst>
          </p:cNvPr>
          <p:cNvSpPr txBox="1"/>
          <p:nvPr/>
        </p:nvSpPr>
        <p:spPr>
          <a:xfrm>
            <a:off x="14994948" y="575921"/>
            <a:ext cx="1928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accent5">
                    <a:lumMod val="75000"/>
                  </a:schemeClr>
                </a:solidFill>
                <a:latin typeface="Abadi" panose="020B0604020104020204" pitchFamily="34" charset="0"/>
              </a:rPr>
              <a:t>Conclusion</a:t>
            </a:r>
            <a:endParaRPr lang="ko-KR" altLang="en-US" sz="2000" dirty="0">
              <a:solidFill>
                <a:schemeClr val="accent5">
                  <a:lumMod val="7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B4ABB07-007F-4FA3-BE38-0556F963C6B4}"/>
              </a:ext>
            </a:extLst>
          </p:cNvPr>
          <p:cNvSpPr txBox="1"/>
          <p:nvPr/>
        </p:nvSpPr>
        <p:spPr>
          <a:xfrm>
            <a:off x="6996210" y="581966"/>
            <a:ext cx="1928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Abadi" panose="020B0604020202020204" pitchFamily="34" charset="0"/>
              </a:rPr>
              <a:t>Preliminaries</a:t>
            </a:r>
            <a:endParaRPr lang="ko-KR" altLang="en-US" sz="2000" dirty="0">
              <a:solidFill>
                <a:schemeClr val="accent6">
                  <a:lumMod val="60000"/>
                  <a:lumOff val="40000"/>
                </a:schemeClr>
              </a:solidFill>
              <a:latin typeface="Abadi" panose="020B0604020202020204" pitchFamily="34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6C0773E-96B7-446C-8E4B-0914B8238E7A}"/>
              </a:ext>
            </a:extLst>
          </p:cNvPr>
          <p:cNvSpPr txBox="1"/>
          <p:nvPr/>
        </p:nvSpPr>
        <p:spPr>
          <a:xfrm>
            <a:off x="9806147" y="571097"/>
            <a:ext cx="1928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accent5">
                    <a:lumMod val="75000"/>
                  </a:schemeClr>
                </a:solidFill>
                <a:latin typeface="Abadi" panose="020B0604020202020204" pitchFamily="34" charset="0"/>
              </a:rPr>
              <a:t>Our study</a:t>
            </a:r>
            <a:endParaRPr lang="ko-KR" altLang="en-US" sz="2000" dirty="0">
              <a:solidFill>
                <a:schemeClr val="accent5">
                  <a:lumMod val="75000"/>
                </a:schemeClr>
              </a:solidFill>
              <a:latin typeface="Abadi" panose="020B0604020202020204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2B77D98-60BE-44D1-8896-4283A1B37430}"/>
              </a:ext>
            </a:extLst>
          </p:cNvPr>
          <p:cNvSpPr txBox="1"/>
          <p:nvPr/>
        </p:nvSpPr>
        <p:spPr>
          <a:xfrm>
            <a:off x="4619487" y="571097"/>
            <a:ext cx="1928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accent5">
                    <a:lumMod val="75000"/>
                  </a:schemeClr>
                </a:solidFill>
                <a:latin typeface="Abadi" panose="020B0604020202020204" pitchFamily="34" charset="0"/>
              </a:rPr>
              <a:t>Introduction</a:t>
            </a:r>
            <a:endParaRPr lang="ko-KR" altLang="en-US" sz="2000" dirty="0">
              <a:solidFill>
                <a:schemeClr val="accent5">
                  <a:lumMod val="75000"/>
                </a:schemeClr>
              </a:solidFill>
              <a:latin typeface="Abadi" panose="020B0604020202020204" pitchFamily="34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57C53E4-9F08-4DDA-84F6-E62C849CA042}"/>
              </a:ext>
            </a:extLst>
          </p:cNvPr>
          <p:cNvSpPr txBox="1"/>
          <p:nvPr/>
        </p:nvSpPr>
        <p:spPr>
          <a:xfrm>
            <a:off x="12704515" y="571097"/>
            <a:ext cx="10006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accent5">
                    <a:lumMod val="75000"/>
                  </a:schemeClr>
                </a:solidFill>
                <a:latin typeface="Abadi" panose="020B0604020202020204" pitchFamily="34" charset="0"/>
              </a:rPr>
              <a:t>Result</a:t>
            </a:r>
            <a:endParaRPr lang="ko-KR" altLang="en-US" sz="2000" dirty="0">
              <a:solidFill>
                <a:schemeClr val="accent5">
                  <a:lumMod val="75000"/>
                </a:schemeClr>
              </a:solidFill>
              <a:latin typeface="Abadi" panose="020B0604020202020204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58FF8FC-8187-49C6-B739-6E706E0694F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4166" t="31395" r="12140" b="10313"/>
          <a:stretch/>
        </p:blipFill>
        <p:spPr>
          <a:xfrm>
            <a:off x="1468821" y="3914137"/>
            <a:ext cx="8197364" cy="5005845"/>
          </a:xfrm>
          <a:prstGeom prst="rect">
            <a:avLst/>
          </a:prstGeom>
        </p:spPr>
      </p:pic>
      <p:sp>
        <p:nvSpPr>
          <p:cNvPr id="65" name="직사각형 64">
            <a:extLst>
              <a:ext uri="{FF2B5EF4-FFF2-40B4-BE49-F238E27FC236}">
                <a16:creationId xmlns:a16="http://schemas.microsoft.com/office/drawing/2014/main" id="{8C96B567-86B5-48CB-B686-B1D12928B6A1}"/>
              </a:ext>
            </a:extLst>
          </p:cNvPr>
          <p:cNvSpPr/>
          <p:nvPr/>
        </p:nvSpPr>
        <p:spPr>
          <a:xfrm>
            <a:off x="1091824" y="3713697"/>
            <a:ext cx="8845415" cy="5442479"/>
          </a:xfrm>
          <a:prstGeom prst="rect">
            <a:avLst/>
          </a:prstGeom>
          <a:noFill/>
          <a:ln w="57150">
            <a:solidFill>
              <a:schemeClr val="accent6">
                <a:lumMod val="40000"/>
                <a:lumOff val="6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6" name="그룹 1004">
            <a:extLst>
              <a:ext uri="{FF2B5EF4-FFF2-40B4-BE49-F238E27FC236}">
                <a16:creationId xmlns:a16="http://schemas.microsoft.com/office/drawing/2014/main" id="{E340703A-8CF9-4F37-8E05-5D3F7E03E70C}"/>
              </a:ext>
            </a:extLst>
          </p:cNvPr>
          <p:cNvGrpSpPr/>
          <p:nvPr/>
        </p:nvGrpSpPr>
        <p:grpSpPr>
          <a:xfrm>
            <a:off x="13875317" y="4211778"/>
            <a:ext cx="87554" cy="2991205"/>
            <a:chOff x="18045406" y="6634883"/>
            <a:chExt cx="87554" cy="2991205"/>
          </a:xfrm>
        </p:grpSpPr>
        <p:pic>
          <p:nvPicPr>
            <p:cNvPr id="67" name="Object 33">
              <a:extLst>
                <a:ext uri="{FF2B5EF4-FFF2-40B4-BE49-F238E27FC236}">
                  <a16:creationId xmlns:a16="http://schemas.microsoft.com/office/drawing/2014/main" id="{1FE0C56B-73CC-41AE-9FD7-C7A405E0C14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5400000">
              <a:off x="16593580" y="8086709"/>
              <a:ext cx="2991205" cy="87554"/>
            </a:xfrm>
            <a:prstGeom prst="rect">
              <a:avLst/>
            </a:prstGeom>
          </p:spPr>
        </p:pic>
      </p:grpSp>
      <p:grpSp>
        <p:nvGrpSpPr>
          <p:cNvPr id="68" name="그룹 1005">
            <a:extLst>
              <a:ext uri="{FF2B5EF4-FFF2-40B4-BE49-F238E27FC236}">
                <a16:creationId xmlns:a16="http://schemas.microsoft.com/office/drawing/2014/main" id="{A02D12E5-5DF3-4181-ABBD-136E79AE61E2}"/>
              </a:ext>
            </a:extLst>
          </p:cNvPr>
          <p:cNvGrpSpPr/>
          <p:nvPr/>
        </p:nvGrpSpPr>
        <p:grpSpPr>
          <a:xfrm>
            <a:off x="10689518" y="3870252"/>
            <a:ext cx="6451823" cy="632219"/>
            <a:chOff x="12409326" y="5500142"/>
            <a:chExt cx="4928615" cy="632219"/>
          </a:xfrm>
        </p:grpSpPr>
        <p:grpSp>
          <p:nvGrpSpPr>
            <p:cNvPr id="69" name="그룹 1006">
              <a:extLst>
                <a:ext uri="{FF2B5EF4-FFF2-40B4-BE49-F238E27FC236}">
                  <a16:creationId xmlns:a16="http://schemas.microsoft.com/office/drawing/2014/main" id="{6E1048C2-34B2-4833-B8C4-A391CFFBECCC}"/>
                </a:ext>
              </a:extLst>
            </p:cNvPr>
            <p:cNvGrpSpPr/>
            <p:nvPr/>
          </p:nvGrpSpPr>
          <p:grpSpPr>
            <a:xfrm>
              <a:off x="12409326" y="5500142"/>
              <a:ext cx="4928615" cy="632219"/>
              <a:chOff x="12409326" y="5500142"/>
              <a:chExt cx="4928615" cy="632219"/>
            </a:xfrm>
          </p:grpSpPr>
          <p:pic>
            <p:nvPicPr>
              <p:cNvPr id="71" name="Object 37">
                <a:extLst>
                  <a:ext uri="{FF2B5EF4-FFF2-40B4-BE49-F238E27FC236}">
                    <a16:creationId xmlns:a16="http://schemas.microsoft.com/office/drawing/2014/main" id="{4A1F87FA-B245-471D-9879-349EBB8D60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2409326" y="5500142"/>
                <a:ext cx="4928615" cy="632219"/>
              </a:xfrm>
              <a:prstGeom prst="rect">
                <a:avLst/>
              </a:prstGeom>
            </p:spPr>
          </p:pic>
        </p:grpSp>
        <p:pic>
          <p:nvPicPr>
            <p:cNvPr id="70" name="Object 39">
              <a:extLst>
                <a:ext uri="{FF2B5EF4-FFF2-40B4-BE49-F238E27FC236}">
                  <a16:creationId xmlns:a16="http://schemas.microsoft.com/office/drawing/2014/main" id="{3CA0C4C4-4712-4EA7-91B8-3009191C157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664533" y="5622042"/>
              <a:ext cx="740943" cy="484075"/>
            </a:xfrm>
            <a:prstGeom prst="rect">
              <a:avLst/>
            </a:prstGeom>
          </p:spPr>
        </p:pic>
      </p:grpSp>
      <p:grpSp>
        <p:nvGrpSpPr>
          <p:cNvPr id="72" name="그룹 1007">
            <a:extLst>
              <a:ext uri="{FF2B5EF4-FFF2-40B4-BE49-F238E27FC236}">
                <a16:creationId xmlns:a16="http://schemas.microsoft.com/office/drawing/2014/main" id="{F1239163-94BD-413D-B909-AAC9F91BC901}"/>
              </a:ext>
            </a:extLst>
          </p:cNvPr>
          <p:cNvGrpSpPr/>
          <p:nvPr/>
        </p:nvGrpSpPr>
        <p:grpSpPr>
          <a:xfrm>
            <a:off x="10698594" y="4693566"/>
            <a:ext cx="6439941" cy="632219"/>
            <a:chOff x="12418403" y="6323456"/>
            <a:chExt cx="4919538" cy="632219"/>
          </a:xfrm>
        </p:grpSpPr>
        <p:grpSp>
          <p:nvGrpSpPr>
            <p:cNvPr id="73" name="그룹 1008">
              <a:extLst>
                <a:ext uri="{FF2B5EF4-FFF2-40B4-BE49-F238E27FC236}">
                  <a16:creationId xmlns:a16="http://schemas.microsoft.com/office/drawing/2014/main" id="{C2A49CE5-064F-44CE-94AE-79C7A28BE16E}"/>
                </a:ext>
              </a:extLst>
            </p:cNvPr>
            <p:cNvGrpSpPr/>
            <p:nvPr/>
          </p:nvGrpSpPr>
          <p:grpSpPr>
            <a:xfrm>
              <a:off x="12418403" y="6323456"/>
              <a:ext cx="4919538" cy="632219"/>
              <a:chOff x="12418403" y="6323456"/>
              <a:chExt cx="4919538" cy="632219"/>
            </a:xfrm>
          </p:grpSpPr>
          <p:pic>
            <p:nvPicPr>
              <p:cNvPr id="75" name="Object 44">
                <a:extLst>
                  <a:ext uri="{FF2B5EF4-FFF2-40B4-BE49-F238E27FC236}">
                    <a16:creationId xmlns:a16="http://schemas.microsoft.com/office/drawing/2014/main" id="{43D90873-F2A8-45A6-8F47-440B319F5A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2418403" y="6323456"/>
                <a:ext cx="4919538" cy="632219"/>
              </a:xfrm>
              <a:prstGeom prst="rect">
                <a:avLst/>
              </a:prstGeom>
            </p:spPr>
          </p:pic>
        </p:grpSp>
        <p:pic>
          <p:nvPicPr>
            <p:cNvPr id="74" name="Object 47">
              <a:extLst>
                <a:ext uri="{FF2B5EF4-FFF2-40B4-BE49-F238E27FC236}">
                  <a16:creationId xmlns:a16="http://schemas.microsoft.com/office/drawing/2014/main" id="{57D2773D-5BFF-4512-BE55-6951CC81547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653186" y="6454923"/>
              <a:ext cx="754434" cy="484075"/>
            </a:xfrm>
            <a:prstGeom prst="rect">
              <a:avLst/>
            </a:prstGeom>
          </p:spPr>
        </p:pic>
      </p:grpSp>
      <p:grpSp>
        <p:nvGrpSpPr>
          <p:cNvPr id="76" name="그룹 1009">
            <a:extLst>
              <a:ext uri="{FF2B5EF4-FFF2-40B4-BE49-F238E27FC236}">
                <a16:creationId xmlns:a16="http://schemas.microsoft.com/office/drawing/2014/main" id="{F04FF522-C1ED-43A3-AFE2-183B7A7B0B96}"/>
              </a:ext>
            </a:extLst>
          </p:cNvPr>
          <p:cNvGrpSpPr/>
          <p:nvPr/>
        </p:nvGrpSpPr>
        <p:grpSpPr>
          <a:xfrm>
            <a:off x="10698595" y="5516879"/>
            <a:ext cx="6419098" cy="831986"/>
            <a:chOff x="12418403" y="7146769"/>
            <a:chExt cx="4903616" cy="632219"/>
          </a:xfrm>
        </p:grpSpPr>
        <p:grpSp>
          <p:nvGrpSpPr>
            <p:cNvPr id="77" name="그룹 1010">
              <a:extLst>
                <a:ext uri="{FF2B5EF4-FFF2-40B4-BE49-F238E27FC236}">
                  <a16:creationId xmlns:a16="http://schemas.microsoft.com/office/drawing/2014/main" id="{1B8700E8-5B29-4595-A337-B4329E1D78B0}"/>
                </a:ext>
              </a:extLst>
            </p:cNvPr>
            <p:cNvGrpSpPr/>
            <p:nvPr/>
          </p:nvGrpSpPr>
          <p:grpSpPr>
            <a:xfrm>
              <a:off x="12418403" y="7146769"/>
              <a:ext cx="4903616" cy="632219"/>
              <a:chOff x="12418403" y="7146769"/>
              <a:chExt cx="4903616" cy="632219"/>
            </a:xfrm>
          </p:grpSpPr>
          <p:pic>
            <p:nvPicPr>
              <p:cNvPr id="79" name="Object 51">
                <a:extLst>
                  <a:ext uri="{FF2B5EF4-FFF2-40B4-BE49-F238E27FC236}">
                    <a16:creationId xmlns:a16="http://schemas.microsoft.com/office/drawing/2014/main" id="{2BB18F55-84A7-48E7-941B-DAA4FEA7D1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2418403" y="7146769"/>
                <a:ext cx="4903616" cy="632219"/>
              </a:xfrm>
              <a:prstGeom prst="rect">
                <a:avLst/>
              </a:prstGeom>
            </p:spPr>
          </p:pic>
        </p:grpSp>
        <p:pic>
          <p:nvPicPr>
            <p:cNvPr id="78" name="Object 54">
              <a:extLst>
                <a:ext uri="{FF2B5EF4-FFF2-40B4-BE49-F238E27FC236}">
                  <a16:creationId xmlns:a16="http://schemas.microsoft.com/office/drawing/2014/main" id="{2964B3BD-C3D5-46C8-842C-8DE9FF642C2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653187" y="7299614"/>
              <a:ext cx="754433" cy="370493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81E12374-9F61-48A4-8E88-26E8D5490028}"/>
                  </a:ext>
                </a:extLst>
              </p:cNvPr>
              <p:cNvSpPr txBox="1"/>
              <p:nvPr/>
            </p:nvSpPr>
            <p:spPr>
              <a:xfrm>
                <a:off x="11955813" y="4816200"/>
                <a:ext cx="4577794" cy="4278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ko-KR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ko-KR" altLang="ko-K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20</m:t>
                          </m:r>
                        </m:sub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h</m:t>
                          </m:r>
                        </m:sup>
                      </m:sSubSup>
                      <m:r>
                        <a:rPr lang="en-US" altLang="ko-KR" i="1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ko-KR" altLang="ko-K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h</m:t>
                          </m:r>
                        </m:sup>
                      </m:sSubSup>
                      <m:sSub>
                        <m:sSubPr>
                          <m:ctrlPr>
                            <a:rPr lang="ko-KR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ko-KR" altLang="ko-K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h</m:t>
                          </m:r>
                        </m:sup>
                      </m:sSubSup>
                      <m:sSub>
                        <m:sSubPr>
                          <m:ctrlPr>
                            <a:rPr lang="ko-KR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+⋯+</m:t>
                      </m:r>
                      <m:sSubSup>
                        <m:sSubSupPr>
                          <m:ctrlPr>
                            <a:rPr lang="ko-KR" altLang="ko-K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h</m:t>
                          </m:r>
                        </m:sup>
                      </m:sSubSup>
                      <m:sSub>
                        <m:sSubPr>
                          <m:ctrlPr>
                            <a:rPr lang="ko-KR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ko-KR" altLang="ko-K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h</m:t>
                          </m:r>
                        </m:sup>
                      </m:sSubSup>
                    </m:oMath>
                  </m:oMathPara>
                </a14:m>
                <a:endParaRPr lang="ko-KR" altLang="ko-KR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81E12374-9F61-48A4-8E88-26E8D54900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55813" y="4816200"/>
                <a:ext cx="4577794" cy="427874"/>
              </a:xfrm>
              <a:prstGeom prst="rect">
                <a:avLst/>
              </a:prstGeom>
              <a:blipFill>
                <a:blip r:embed="rId14"/>
                <a:stretch>
                  <a:fillRect b="-857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C23D82E2-F1D3-4DC7-8776-0971277936FB}"/>
                  </a:ext>
                </a:extLst>
              </p:cNvPr>
              <p:cNvSpPr txBox="1"/>
              <p:nvPr/>
            </p:nvSpPr>
            <p:spPr>
              <a:xfrm>
                <a:off x="10938819" y="5470218"/>
                <a:ext cx="6218039" cy="8820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ko-KR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30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ko-KR" altLang="ko-KR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  <m:e>
                          <m:sSubSup>
                            <m:sSubSupPr>
                              <m:ctrlPr>
                                <a:rPr lang="ko-KR" altLang="ko-KR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31</m:t>
                              </m:r>
                            </m:sub>
                            <m:sup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ko-KR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en-US" altLang="ko-KR" i="1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ko-KR" altLang="ko-KR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bSup>
                            <m:sSubSupPr>
                              <m:ctrlPr>
                                <a:rPr lang="ko-KR" altLang="ko-KR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32</m:t>
                              </m:r>
                            </m:sub>
                            <m:sup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ko-KR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</m:e>
                      </m:nary>
                      <m:r>
                        <a:rPr lang="en-US" altLang="ko-KR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ko-KR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ko-KR" sz="1800" dirty="0">
                  <a:solidFill>
                    <a:srgbClr val="000000"/>
                  </a:solidFill>
                  <a:effectLst/>
                  <a:latin typeface="Palatino Linotype" panose="0204050205050503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C23D82E2-F1D3-4DC7-8776-0971277936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38819" y="5470218"/>
                <a:ext cx="6218039" cy="882036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786CAEFA-0729-4A03-ADDA-79AF847C2F14}"/>
                  </a:ext>
                </a:extLst>
              </p:cNvPr>
              <p:cNvSpPr txBox="1"/>
              <p:nvPr/>
            </p:nvSpPr>
            <p:spPr>
              <a:xfrm>
                <a:off x="11847005" y="3969405"/>
                <a:ext cx="4718603" cy="3941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ko-KR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ko-KR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sSub>
                        <m:sSubPr>
                          <m:ctrlPr>
                            <a:rPr lang="ko-KR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ko-KR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sSub>
                        <m:sSubPr>
                          <m:ctrlPr>
                            <a:rPr lang="ko-KR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+⋯+</m:t>
                      </m:r>
                      <m:sSub>
                        <m:sSubPr>
                          <m:ctrlPr>
                            <a:rPr lang="ko-KR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sSub>
                        <m:sSubPr>
                          <m:ctrlPr>
                            <a:rPr lang="ko-KR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ko-KR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ko-KR" sz="2000" dirty="0">
                  <a:solidFill>
                    <a:srgbClr val="000000"/>
                  </a:solidFill>
                  <a:effectLst/>
                  <a:latin typeface="Palatino Linotype" panose="0204050205050503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786CAEFA-0729-4A03-ADDA-79AF847C2F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47005" y="3969405"/>
                <a:ext cx="4718603" cy="394147"/>
              </a:xfrm>
              <a:prstGeom prst="rect">
                <a:avLst/>
              </a:prstGeom>
              <a:blipFill>
                <a:blip r:embed="rId16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3" name="그룹 1003">
            <a:extLst>
              <a:ext uri="{FF2B5EF4-FFF2-40B4-BE49-F238E27FC236}">
                <a16:creationId xmlns:a16="http://schemas.microsoft.com/office/drawing/2014/main" id="{732D9E36-0E90-41F6-81CC-73C747F452E9}"/>
              </a:ext>
            </a:extLst>
          </p:cNvPr>
          <p:cNvGrpSpPr/>
          <p:nvPr/>
        </p:nvGrpSpPr>
        <p:grpSpPr>
          <a:xfrm>
            <a:off x="11176283" y="6890666"/>
            <a:ext cx="5514768" cy="1899438"/>
            <a:chOff x="10441163" y="6308500"/>
            <a:chExt cx="5456381" cy="3202524"/>
          </a:xfrm>
        </p:grpSpPr>
        <p:pic>
          <p:nvPicPr>
            <p:cNvPr id="84" name="Object 15">
              <a:extLst>
                <a:ext uri="{FF2B5EF4-FFF2-40B4-BE49-F238E27FC236}">
                  <a16:creationId xmlns:a16="http://schemas.microsoft.com/office/drawing/2014/main" id="{C2956ECD-578F-4221-B5C1-DCA6CB752DE8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904421" y="4862270"/>
              <a:ext cx="10912762" cy="6405048"/>
            </a:xfrm>
            <a:prstGeom prst="rect">
              <a:avLst/>
            </a:prstGeom>
          </p:spPr>
        </p:pic>
        <p:pic>
          <p:nvPicPr>
            <p:cNvPr id="85" name="Object 16">
              <a:extLst>
                <a:ext uri="{FF2B5EF4-FFF2-40B4-BE49-F238E27FC236}">
                  <a16:creationId xmlns:a16="http://schemas.microsoft.com/office/drawing/2014/main" id="{64F8D54A-FABF-41C0-9F8E-84B57DD25F60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0441163" y="6308500"/>
              <a:ext cx="5456381" cy="3202524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F9EADB78-E013-4F3D-A7D1-7EA07481B53C}"/>
                  </a:ext>
                </a:extLst>
              </p:cNvPr>
              <p:cNvSpPr txBox="1"/>
              <p:nvPr/>
            </p:nvSpPr>
            <p:spPr>
              <a:xfrm>
                <a:off x="11417568" y="7330999"/>
                <a:ext cx="5292938" cy="10817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000" dirty="0">
                    <a:latin typeface="Amasis MT Pro Medium" panose="02040604050005020304" pitchFamily="18" charset="0"/>
                  </a:rPr>
                  <a:t>Total effect = </a:t>
                </a:r>
                <a:r>
                  <a:rPr lang="en-US" altLang="ko-KR" sz="2000" dirty="0">
                    <a:solidFill>
                      <a:schemeClr val="accent2"/>
                    </a:solidFill>
                    <a:latin typeface="Amasis MT Pro Medium" panose="02040604050005020304" pitchFamily="18" charset="0"/>
                  </a:rPr>
                  <a:t>Direct effect </a:t>
                </a:r>
                <a:r>
                  <a:rPr lang="en-US" altLang="ko-KR" sz="2000" dirty="0">
                    <a:latin typeface="Amasis MT Pro Medium" panose="02040604050005020304" pitchFamily="18" charset="0"/>
                  </a:rPr>
                  <a:t>+ </a:t>
                </a:r>
                <a:r>
                  <a:rPr lang="en-US" altLang="ko-KR" sz="2000" dirty="0">
                    <a:solidFill>
                      <a:schemeClr val="accent3">
                        <a:lumMod val="50000"/>
                      </a:schemeClr>
                    </a:solidFill>
                    <a:latin typeface="Amasis MT Pro Medium" panose="02040604050005020304" pitchFamily="18" charset="0"/>
                  </a:rPr>
                  <a:t>Indirect effect</a:t>
                </a:r>
              </a:p>
              <a:p>
                <a:endParaRPr lang="en-US" altLang="ko-KR" b="1" dirty="0">
                  <a:latin typeface="Amasis MT Pro Light" panose="020403040500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ko-KR" altLang="ko-KR" sz="2000" b="1" i="1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1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en-US" altLang="ko-KR" sz="2000" b="1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altLang="ko-KR" sz="2000" b="1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Cambria Math" panose="02040503050406030204" pitchFamily="18" charset="0"/>
                            </a:rPr>
                            <m:t>𝒋</m:t>
                          </m:r>
                        </m:sub>
                      </m:sSub>
                      <m:r>
                        <a:rPr lang="en-US" altLang="ko-KR" sz="2000" b="1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ko-KR" altLang="ko-KR" sz="2000" b="1" i="1" smtClean="0">
                              <a:solidFill>
                                <a:schemeClr val="accent3">
                                  <a:lumMod val="5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sSubSup>
                            <m:sSubSupPr>
                              <m:ctrlPr>
                                <a:rPr lang="ko-KR" altLang="ko-KR" sz="2000" b="1" i="1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</m:ctrlPr>
                            </m:sSubSupPr>
                            <m:e>
                              <m:sSubSup>
                                <m:sSubSupPr>
                                  <m:ctrlPr>
                                    <a:rPr lang="ko-KR" altLang="ko-KR" sz="2000" b="1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sz="2000" b="1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Cambria Math" panose="02040503050406030204" pitchFamily="18" charset="0"/>
                                    </a:rPr>
                                    <m:t>𝜷</m:t>
                                  </m:r>
                                </m:e>
                                <m:sub>
                                  <m:r>
                                    <a:rPr lang="en-US" altLang="ko-KR" sz="2000" b="1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Cambria Math" panose="02040503050406030204" pitchFamily="18" charset="0"/>
                                    </a:rPr>
                                    <m:t>𝟑𝟏</m:t>
                                  </m:r>
                                </m:sub>
                                <m:sup>
                                  <m:r>
                                    <a:rPr lang="en-US" altLang="ko-KR" sz="2000" b="1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Cambria Math" panose="02040503050406030204" pitchFamily="18" charset="0"/>
                                    </a:rPr>
                                    <m:t>𝒋</m:t>
                                  </m:r>
                                </m:sup>
                              </m:sSubSup>
                              <m:r>
                                <a:rPr lang="en-US" altLang="ko-KR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sz="2000" b="1" i="1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Cambria Math" panose="02040503050406030204" pitchFamily="18" charset="0"/>
                                </a:rPr>
                                <m:t>𝜷</m:t>
                              </m:r>
                            </m:e>
                            <m:sub>
                              <m:r>
                                <a:rPr lang="en-US" altLang="ko-KR" sz="2000" b="1" i="1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altLang="ko-KR" sz="2000" b="1" i="1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Cambria Math" panose="02040503050406030204" pitchFamily="18" charset="0"/>
                                </a:rPr>
                                <m:t>𝒋</m:t>
                              </m:r>
                            </m:sub>
                            <m:sup>
                              <m:r>
                                <a:rPr lang="en-US" altLang="ko-KR" sz="2000" b="1" i="1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Cambria Math" panose="02040503050406030204" pitchFamily="18" charset="0"/>
                                </a:rPr>
                                <m:t>𝒉</m:t>
                              </m:r>
                            </m:sup>
                          </m:sSubSup>
                          <m:r>
                            <a:rPr lang="en-US" altLang="ko-KR" sz="2000" b="1" i="1">
                              <a:solidFill>
                                <a:schemeClr val="accent3">
                                  <a:lumMod val="5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en-US" altLang="ko-KR" sz="2000" b="1" i="1">
                              <a:solidFill>
                                <a:schemeClr val="accent3">
                                  <a:lumMod val="5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𝟑𝟐</m:t>
                          </m:r>
                        </m:sub>
                        <m:sup>
                          <m:r>
                            <a:rPr lang="en-US" altLang="ko-KR" sz="2000" b="1" i="1">
                              <a:solidFill>
                                <a:schemeClr val="accent3">
                                  <a:lumMod val="5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𝒉</m:t>
                          </m:r>
                        </m:sup>
                      </m:sSubSup>
                    </m:oMath>
                  </m:oMathPara>
                </a14:m>
                <a:endParaRPr lang="ko-KR" altLang="en-US" b="1" dirty="0">
                  <a:latin typeface="Amasis MT Pro Light" panose="02040304050005020304" pitchFamily="18" charset="0"/>
                </a:endParaRPr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F9EADB78-E013-4F3D-A7D1-7EA07481B5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17568" y="7330999"/>
                <a:ext cx="5292938" cy="1081771"/>
              </a:xfrm>
              <a:prstGeom prst="rect">
                <a:avLst/>
              </a:prstGeom>
              <a:blipFill>
                <a:blip r:embed="rId19"/>
                <a:stretch>
                  <a:fillRect l="-1267" t="-3390" b="-39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1" name="그룹 1003">
            <a:extLst>
              <a:ext uri="{FF2B5EF4-FFF2-40B4-BE49-F238E27FC236}">
                <a16:creationId xmlns:a16="http://schemas.microsoft.com/office/drawing/2014/main" id="{0654588F-3017-40B0-8D75-0CB8CFC18159}"/>
              </a:ext>
            </a:extLst>
          </p:cNvPr>
          <p:cNvGrpSpPr/>
          <p:nvPr/>
        </p:nvGrpSpPr>
        <p:grpSpPr>
          <a:xfrm>
            <a:off x="-3795836" y="2475908"/>
            <a:ext cx="19768225" cy="1187860"/>
            <a:chOff x="6592262" y="-29255598"/>
            <a:chExt cx="10912762" cy="6405048"/>
          </a:xfrm>
        </p:grpSpPr>
        <p:pic>
          <p:nvPicPr>
            <p:cNvPr id="92" name="Object 15">
              <a:extLst>
                <a:ext uri="{FF2B5EF4-FFF2-40B4-BE49-F238E27FC236}">
                  <a16:creationId xmlns:a16="http://schemas.microsoft.com/office/drawing/2014/main" id="{757527CB-9743-4EC5-AB13-3DA9D52BC3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592262" y="-29255598"/>
              <a:ext cx="10912762" cy="6405048"/>
            </a:xfrm>
            <a:prstGeom prst="rect">
              <a:avLst/>
            </a:prstGeom>
          </p:spPr>
        </p:pic>
        <p:pic>
          <p:nvPicPr>
            <p:cNvPr id="94" name="Object 16">
              <a:extLst>
                <a:ext uri="{FF2B5EF4-FFF2-40B4-BE49-F238E27FC236}">
                  <a16:creationId xmlns:a16="http://schemas.microsoft.com/office/drawing/2014/main" id="{4F5E0630-5216-4989-91C1-0B5D94ED28A2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254251" y="-27804042"/>
              <a:ext cx="5456381" cy="3202524"/>
            </a:xfrm>
            <a:prstGeom prst="rect">
              <a:avLst/>
            </a:prstGeom>
          </p:spPr>
        </p:pic>
      </p:grpSp>
      <p:sp>
        <p:nvSpPr>
          <p:cNvPr id="95" name="TextBox 94">
            <a:extLst>
              <a:ext uri="{FF2B5EF4-FFF2-40B4-BE49-F238E27FC236}">
                <a16:creationId xmlns:a16="http://schemas.microsoft.com/office/drawing/2014/main" id="{4819B9E2-EC99-4740-B673-34161859F3AD}"/>
              </a:ext>
            </a:extLst>
          </p:cNvPr>
          <p:cNvSpPr txBox="1"/>
          <p:nvPr/>
        </p:nvSpPr>
        <p:spPr>
          <a:xfrm>
            <a:off x="1180408" y="2810390"/>
            <a:ext cx="102371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Amasis MT Pro Medium" panose="02040604050005020304" pitchFamily="18" charset="0"/>
                <a:cs typeface="Cascadia Code SemiBold" panose="020B0609020000020004" pitchFamily="49" charset="0"/>
              </a:rPr>
              <a:t>Mediation Analysis for </a:t>
            </a:r>
            <a:r>
              <a:rPr lang="en-US" altLang="ko-KR" sz="2400" dirty="0">
                <a:solidFill>
                  <a:schemeClr val="accent1">
                    <a:lumMod val="75000"/>
                  </a:schemeClr>
                </a:solidFill>
                <a:latin typeface="Amasis MT Pro Medium" panose="02040604050005020304" pitchFamily="18" charset="0"/>
                <a:cs typeface="Cascadia Code SemiBold" panose="020B0609020000020004" pitchFamily="49" charset="0"/>
              </a:rPr>
              <a:t>multiple covariates </a:t>
            </a:r>
            <a:r>
              <a:rPr lang="en-US" altLang="ko-KR" sz="2400" dirty="0">
                <a:solidFill>
                  <a:schemeClr val="bg1"/>
                </a:solidFill>
                <a:latin typeface="Amasis MT Pro Medium" panose="02040604050005020304" pitchFamily="18" charset="0"/>
                <a:cs typeface="Cascadia Code SemiBold" panose="020B0609020000020004" pitchFamily="49" charset="0"/>
              </a:rPr>
              <a:t>with </a:t>
            </a:r>
            <a:r>
              <a:rPr lang="en-US" altLang="ko-KR" sz="2400" dirty="0">
                <a:solidFill>
                  <a:schemeClr val="accent1">
                    <a:lumMod val="75000"/>
                  </a:schemeClr>
                </a:solidFill>
                <a:latin typeface="Amasis MT Pro Medium" panose="02040604050005020304" pitchFamily="18" charset="0"/>
                <a:cs typeface="Cascadia Code SemiBold" panose="020B0609020000020004" pitchFamily="49" charset="0"/>
              </a:rPr>
              <a:t>multiple mediators</a:t>
            </a:r>
            <a:endParaRPr lang="ko-KR" altLang="en-US" sz="2400" dirty="0">
              <a:solidFill>
                <a:schemeClr val="accent1">
                  <a:lumMod val="75000"/>
                </a:schemeClr>
              </a:solidFill>
              <a:latin typeface="Amasis MT Pro Medium" panose="02040604050005020304" pitchFamily="18" charset="0"/>
              <a:cs typeface="Cascadia Code SemiBold" panose="020B0609020000020004" pitchFamily="49" charset="0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EB3B8006-4703-492D-AFFE-AF3F055DBCF0}"/>
              </a:ext>
            </a:extLst>
          </p:cNvPr>
          <p:cNvSpPr txBox="1"/>
          <p:nvPr/>
        </p:nvSpPr>
        <p:spPr>
          <a:xfrm>
            <a:off x="340211" y="1551475"/>
            <a:ext cx="88037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atin typeface="Amasis MT Pro" panose="02040504050005020304" pitchFamily="18" charset="0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Mediation Analysis</a:t>
            </a:r>
            <a:endParaRPr lang="ko-KR" altLang="en-US" sz="3200" b="1" dirty="0">
              <a:latin typeface="Amasis MT Pro" panose="02040504050005020304" pitchFamily="18" charset="0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429866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그룹 1002">
            <a:extLst>
              <a:ext uri="{FF2B5EF4-FFF2-40B4-BE49-F238E27FC236}">
                <a16:creationId xmlns:a16="http://schemas.microsoft.com/office/drawing/2014/main" id="{1274BE4C-5EC9-49D0-9426-FFF5E169F0F5}"/>
              </a:ext>
            </a:extLst>
          </p:cNvPr>
          <p:cNvGrpSpPr/>
          <p:nvPr/>
        </p:nvGrpSpPr>
        <p:grpSpPr>
          <a:xfrm>
            <a:off x="-1213295" y="3771900"/>
            <a:ext cx="9351981" cy="7383397"/>
            <a:chOff x="-1617968" y="4489181"/>
            <a:chExt cx="9351981" cy="7383397"/>
          </a:xfrm>
        </p:grpSpPr>
        <p:pic>
          <p:nvPicPr>
            <p:cNvPr id="62" name="Object 5">
              <a:extLst>
                <a:ext uri="{FF2B5EF4-FFF2-40B4-BE49-F238E27FC236}">
                  <a16:creationId xmlns:a16="http://schemas.microsoft.com/office/drawing/2014/main" id="{96BE780D-C61A-4D52-95F8-098788C670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2580000">
              <a:off x="-1617968" y="4489181"/>
              <a:ext cx="9351981" cy="7383397"/>
            </a:xfrm>
            <a:prstGeom prst="rect">
              <a:avLst/>
            </a:prstGeom>
          </p:spPr>
        </p:pic>
      </p:grpSp>
      <p:grpSp>
        <p:nvGrpSpPr>
          <p:cNvPr id="59" name="그룹 1001">
            <a:extLst>
              <a:ext uri="{FF2B5EF4-FFF2-40B4-BE49-F238E27FC236}">
                <a16:creationId xmlns:a16="http://schemas.microsoft.com/office/drawing/2014/main" id="{3C61143E-ECA9-402E-BDB0-E311D764EBD5}"/>
              </a:ext>
            </a:extLst>
          </p:cNvPr>
          <p:cNvGrpSpPr/>
          <p:nvPr/>
        </p:nvGrpSpPr>
        <p:grpSpPr>
          <a:xfrm>
            <a:off x="11362174" y="3030208"/>
            <a:ext cx="9153525" cy="8517091"/>
            <a:chOff x="11362174" y="3030208"/>
            <a:chExt cx="9153525" cy="8517091"/>
          </a:xfrm>
        </p:grpSpPr>
        <p:pic>
          <p:nvPicPr>
            <p:cNvPr id="60" name="Object 2">
              <a:extLst>
                <a:ext uri="{FF2B5EF4-FFF2-40B4-BE49-F238E27FC236}">
                  <a16:creationId xmlns:a16="http://schemas.microsoft.com/office/drawing/2014/main" id="{D1953C62-2C05-490B-9896-6F3671DBC8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760000">
              <a:off x="11362174" y="3030208"/>
              <a:ext cx="9153525" cy="8517091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528709" y="2375924"/>
            <a:ext cx="1614035" cy="731989"/>
          </a:xfrm>
          <a:prstGeom prst="rect">
            <a:avLst/>
          </a:prstGeom>
        </p:spPr>
      </p:pic>
      <p:grpSp>
        <p:nvGrpSpPr>
          <p:cNvPr id="14" name="그룹 1004">
            <a:extLst>
              <a:ext uri="{FF2B5EF4-FFF2-40B4-BE49-F238E27FC236}">
                <a16:creationId xmlns:a16="http://schemas.microsoft.com/office/drawing/2014/main" id="{69E16676-4C49-47B0-AB98-E7E49B161D47}"/>
              </a:ext>
            </a:extLst>
          </p:cNvPr>
          <p:cNvGrpSpPr/>
          <p:nvPr/>
        </p:nvGrpSpPr>
        <p:grpSpPr>
          <a:xfrm>
            <a:off x="8899368" y="4421651"/>
            <a:ext cx="201351" cy="4131601"/>
            <a:chOff x="18045406" y="6634883"/>
            <a:chExt cx="87554" cy="2991205"/>
          </a:xfrm>
        </p:grpSpPr>
        <p:pic>
          <p:nvPicPr>
            <p:cNvPr id="18" name="Object 33">
              <a:extLst>
                <a:ext uri="{FF2B5EF4-FFF2-40B4-BE49-F238E27FC236}">
                  <a16:creationId xmlns:a16="http://schemas.microsoft.com/office/drawing/2014/main" id="{63F0B6E6-3846-4FFA-93F0-8D136449208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16593580" y="8086709"/>
              <a:ext cx="2991205" cy="87554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09351D38-B924-41F5-BF09-5D807A1F4306}"/>
              </a:ext>
            </a:extLst>
          </p:cNvPr>
          <p:cNvSpPr txBox="1"/>
          <p:nvPr/>
        </p:nvSpPr>
        <p:spPr>
          <a:xfrm>
            <a:off x="12528709" y="2375924"/>
            <a:ext cx="3203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898D9B5F-F25C-48F8-9263-57BA2A22211A}"/>
              </a:ext>
            </a:extLst>
          </p:cNvPr>
          <p:cNvSpPr/>
          <p:nvPr/>
        </p:nvSpPr>
        <p:spPr>
          <a:xfrm>
            <a:off x="335479" y="2560590"/>
            <a:ext cx="17602199" cy="7116734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2FED3B7-61D4-4CCB-8BDD-097C93B9C2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altLang="ko-KR" smtClean="0"/>
              <a:pPr/>
              <a:t>8</a:t>
            </a:fld>
            <a:endParaRPr lang="en-US" dirty="0"/>
          </a:p>
        </p:txBody>
      </p:sp>
      <p:grpSp>
        <p:nvGrpSpPr>
          <p:cNvPr id="44" name="그룹 1001">
            <a:extLst>
              <a:ext uri="{FF2B5EF4-FFF2-40B4-BE49-F238E27FC236}">
                <a16:creationId xmlns:a16="http://schemas.microsoft.com/office/drawing/2014/main" id="{AE6078C6-E953-408D-ACCD-2C80EEA3938F}"/>
              </a:ext>
            </a:extLst>
          </p:cNvPr>
          <p:cNvGrpSpPr/>
          <p:nvPr/>
        </p:nvGrpSpPr>
        <p:grpSpPr>
          <a:xfrm>
            <a:off x="-88196" y="450930"/>
            <a:ext cx="18471631" cy="639256"/>
            <a:chOff x="-88196" y="450930"/>
            <a:chExt cx="18471631" cy="639256"/>
          </a:xfrm>
        </p:grpSpPr>
        <p:pic>
          <p:nvPicPr>
            <p:cNvPr id="45" name="Object 2">
              <a:extLst>
                <a:ext uri="{FF2B5EF4-FFF2-40B4-BE49-F238E27FC236}">
                  <a16:creationId xmlns:a16="http://schemas.microsoft.com/office/drawing/2014/main" id="{C768D91D-4C99-4B5F-BB89-CAB653CF0FB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8196" y="450930"/>
              <a:ext cx="18471631" cy="639256"/>
            </a:xfrm>
            <a:prstGeom prst="rect">
              <a:avLst/>
            </a:prstGeom>
          </p:spPr>
        </p:pic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7B3A165A-E159-4037-B9E1-09ABB61F7E1F}"/>
              </a:ext>
            </a:extLst>
          </p:cNvPr>
          <p:cNvSpPr txBox="1"/>
          <p:nvPr/>
        </p:nvSpPr>
        <p:spPr>
          <a:xfrm>
            <a:off x="14994948" y="575921"/>
            <a:ext cx="1928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accent5">
                    <a:lumMod val="75000"/>
                  </a:schemeClr>
                </a:solidFill>
                <a:latin typeface="Abadi" panose="020B0604020104020204" pitchFamily="34" charset="0"/>
              </a:rPr>
              <a:t>Conclusion</a:t>
            </a:r>
            <a:endParaRPr lang="ko-KR" altLang="en-US" sz="2000" dirty="0">
              <a:solidFill>
                <a:schemeClr val="accent5">
                  <a:lumMod val="7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B4ABB07-007F-4FA3-BE38-0556F963C6B4}"/>
              </a:ext>
            </a:extLst>
          </p:cNvPr>
          <p:cNvSpPr txBox="1"/>
          <p:nvPr/>
        </p:nvSpPr>
        <p:spPr>
          <a:xfrm>
            <a:off x="6996210" y="581966"/>
            <a:ext cx="1928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Abadi" panose="020B0604020202020204" pitchFamily="34" charset="0"/>
              </a:rPr>
              <a:t>Preliminaries</a:t>
            </a:r>
            <a:endParaRPr lang="ko-KR" altLang="en-US" sz="2000" dirty="0">
              <a:solidFill>
                <a:schemeClr val="accent6">
                  <a:lumMod val="60000"/>
                  <a:lumOff val="40000"/>
                </a:schemeClr>
              </a:solidFill>
              <a:latin typeface="Abadi" panose="020B0604020202020204" pitchFamily="34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6C0773E-96B7-446C-8E4B-0914B8238E7A}"/>
              </a:ext>
            </a:extLst>
          </p:cNvPr>
          <p:cNvSpPr txBox="1"/>
          <p:nvPr/>
        </p:nvSpPr>
        <p:spPr>
          <a:xfrm>
            <a:off x="9806147" y="571097"/>
            <a:ext cx="1928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accent5">
                    <a:lumMod val="75000"/>
                  </a:schemeClr>
                </a:solidFill>
                <a:latin typeface="Abadi" panose="020B0604020202020204" pitchFamily="34" charset="0"/>
              </a:rPr>
              <a:t>Our study</a:t>
            </a:r>
            <a:endParaRPr lang="ko-KR" altLang="en-US" sz="2000" dirty="0">
              <a:solidFill>
                <a:schemeClr val="accent5">
                  <a:lumMod val="75000"/>
                </a:schemeClr>
              </a:solidFill>
              <a:latin typeface="Abadi" panose="020B0604020202020204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2B77D98-60BE-44D1-8896-4283A1B37430}"/>
              </a:ext>
            </a:extLst>
          </p:cNvPr>
          <p:cNvSpPr txBox="1"/>
          <p:nvPr/>
        </p:nvSpPr>
        <p:spPr>
          <a:xfrm>
            <a:off x="4619487" y="571097"/>
            <a:ext cx="1928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accent5">
                    <a:lumMod val="75000"/>
                  </a:schemeClr>
                </a:solidFill>
                <a:latin typeface="Abadi" panose="020B0604020202020204" pitchFamily="34" charset="0"/>
              </a:rPr>
              <a:t>Introduction</a:t>
            </a:r>
            <a:endParaRPr lang="ko-KR" altLang="en-US" sz="2000" dirty="0">
              <a:solidFill>
                <a:schemeClr val="accent5">
                  <a:lumMod val="75000"/>
                </a:schemeClr>
              </a:solidFill>
              <a:latin typeface="Abadi" panose="020B0604020202020204" pitchFamily="34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57C53E4-9F08-4DDA-84F6-E62C849CA042}"/>
              </a:ext>
            </a:extLst>
          </p:cNvPr>
          <p:cNvSpPr txBox="1"/>
          <p:nvPr/>
        </p:nvSpPr>
        <p:spPr>
          <a:xfrm>
            <a:off x="12704515" y="571097"/>
            <a:ext cx="10006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accent5">
                    <a:lumMod val="75000"/>
                  </a:schemeClr>
                </a:solidFill>
                <a:latin typeface="Abadi" panose="020B0604020202020204" pitchFamily="34" charset="0"/>
              </a:rPr>
              <a:t>Result</a:t>
            </a:r>
            <a:endParaRPr lang="ko-KR" altLang="en-US" sz="2000" dirty="0">
              <a:solidFill>
                <a:schemeClr val="accent5">
                  <a:lumMod val="75000"/>
                </a:schemeClr>
              </a:solidFill>
              <a:latin typeface="Abadi" panose="020B0604020202020204" pitchFamily="34" charset="0"/>
            </a:endParaRPr>
          </a:p>
        </p:txBody>
      </p:sp>
      <p:pic>
        <p:nvPicPr>
          <p:cNvPr id="58" name="Picture 2" descr="Entropy | Free Full-Text | Entropy and Semi-Entropies of LR Fuzzy Numbers&amp;#39;  Linear Function with Applications to Fuzzy Programming">
            <a:extLst>
              <a:ext uri="{FF2B5EF4-FFF2-40B4-BE49-F238E27FC236}">
                <a16:creationId xmlns:a16="http://schemas.microsoft.com/office/drawing/2014/main" id="{659AA280-30FC-4B31-B8EA-C14224CEF3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8418" y="4319492"/>
            <a:ext cx="7021328" cy="4402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그림 62" descr="텍스트이(가) 표시된 사진&#10;&#10;자동 생성된 설명">
            <a:extLst>
              <a:ext uri="{FF2B5EF4-FFF2-40B4-BE49-F238E27FC236}">
                <a16:creationId xmlns:a16="http://schemas.microsoft.com/office/drawing/2014/main" id="{B81335E2-41C8-4248-8BA5-9A4DD5922B4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0578" y="4751687"/>
            <a:ext cx="3578332" cy="1328128"/>
          </a:xfrm>
          <a:prstGeom prst="rect">
            <a:avLst/>
          </a:prstGeom>
        </p:spPr>
      </p:pic>
      <p:grpSp>
        <p:nvGrpSpPr>
          <p:cNvPr id="64" name="그룹 1003">
            <a:extLst>
              <a:ext uri="{FF2B5EF4-FFF2-40B4-BE49-F238E27FC236}">
                <a16:creationId xmlns:a16="http://schemas.microsoft.com/office/drawing/2014/main" id="{4A12C4E3-FEA2-4040-9787-576F6B9B0B7E}"/>
              </a:ext>
            </a:extLst>
          </p:cNvPr>
          <p:cNvGrpSpPr/>
          <p:nvPr/>
        </p:nvGrpSpPr>
        <p:grpSpPr>
          <a:xfrm>
            <a:off x="-1169531" y="2514773"/>
            <a:ext cx="9073231" cy="1187860"/>
            <a:chOff x="6592262" y="-29255598"/>
            <a:chExt cx="10912762" cy="6405048"/>
          </a:xfrm>
        </p:grpSpPr>
        <p:pic>
          <p:nvPicPr>
            <p:cNvPr id="65" name="Object 15">
              <a:extLst>
                <a:ext uri="{FF2B5EF4-FFF2-40B4-BE49-F238E27FC236}">
                  <a16:creationId xmlns:a16="http://schemas.microsoft.com/office/drawing/2014/main" id="{D2A23954-13FB-4F1C-AA92-F51DA351F37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592262" y="-29255598"/>
              <a:ext cx="10912762" cy="6405048"/>
            </a:xfrm>
            <a:prstGeom prst="rect">
              <a:avLst/>
            </a:prstGeom>
          </p:spPr>
        </p:pic>
        <p:pic>
          <p:nvPicPr>
            <p:cNvPr id="66" name="Object 16">
              <a:extLst>
                <a:ext uri="{FF2B5EF4-FFF2-40B4-BE49-F238E27FC236}">
                  <a16:creationId xmlns:a16="http://schemas.microsoft.com/office/drawing/2014/main" id="{497FB155-D001-4CC3-8E55-4D0707BC90E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254251" y="-27804042"/>
              <a:ext cx="5456381" cy="3202524"/>
            </a:xfrm>
            <a:prstGeom prst="rect">
              <a:avLst/>
            </a:prstGeom>
          </p:spPr>
        </p:pic>
      </p:grpSp>
      <p:sp>
        <p:nvSpPr>
          <p:cNvPr id="67" name="TextBox 66">
            <a:extLst>
              <a:ext uri="{FF2B5EF4-FFF2-40B4-BE49-F238E27FC236}">
                <a16:creationId xmlns:a16="http://schemas.microsoft.com/office/drawing/2014/main" id="{413EBD79-B12E-4B18-9827-46B0FCFFF3F1}"/>
              </a:ext>
            </a:extLst>
          </p:cNvPr>
          <p:cNvSpPr txBox="1"/>
          <p:nvPr/>
        </p:nvSpPr>
        <p:spPr>
          <a:xfrm>
            <a:off x="1174078" y="2849888"/>
            <a:ext cx="54044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Amasis MT Pro Medium" panose="02040604050005020304" pitchFamily="18" charset="0"/>
              </a:rPr>
              <a:t>Fuzzy numbers </a:t>
            </a:r>
            <a:r>
              <a:rPr lang="en-US" altLang="ko-KR" sz="2000" dirty="0">
                <a:solidFill>
                  <a:schemeClr val="bg1"/>
                </a:solidFill>
                <a:latin typeface="Amasis MT Pro Medium" panose="02040604050005020304" pitchFamily="18" charset="0"/>
              </a:rPr>
              <a:t>by Zadeh (1986)</a:t>
            </a:r>
            <a:endParaRPr lang="ko-KR" altLang="en-US" sz="2400" dirty="0">
              <a:solidFill>
                <a:schemeClr val="bg1"/>
              </a:solidFill>
              <a:latin typeface="Amasis MT Pro Medium" panose="02040604050005020304" pitchFamily="18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A9E9F3F2-8D5C-428A-B8CD-C5CA31F6771C}"/>
              </a:ext>
            </a:extLst>
          </p:cNvPr>
          <p:cNvSpPr/>
          <p:nvPr/>
        </p:nvSpPr>
        <p:spPr>
          <a:xfrm>
            <a:off x="1085492" y="3753195"/>
            <a:ext cx="16288107" cy="5442479"/>
          </a:xfrm>
          <a:prstGeom prst="rect">
            <a:avLst/>
          </a:prstGeom>
          <a:noFill/>
          <a:ln w="57150">
            <a:solidFill>
              <a:schemeClr val="accent6">
                <a:lumMod val="40000"/>
                <a:lumOff val="6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CAA1FDBD-6E0E-4313-900B-D9AECE126D42}"/>
              </a:ext>
            </a:extLst>
          </p:cNvPr>
          <p:cNvSpPr txBox="1"/>
          <p:nvPr/>
        </p:nvSpPr>
        <p:spPr>
          <a:xfrm>
            <a:off x="13377315" y="9906376"/>
            <a:ext cx="4457656" cy="307777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ko-KR" altLang="en-US" sz="1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https://www.mdpi.com/1099-4300/21/7/697</a:t>
            </a:r>
          </a:p>
        </p:txBody>
      </p:sp>
      <p:grpSp>
        <p:nvGrpSpPr>
          <p:cNvPr id="77" name="그룹 1010">
            <a:extLst>
              <a:ext uri="{FF2B5EF4-FFF2-40B4-BE49-F238E27FC236}">
                <a16:creationId xmlns:a16="http://schemas.microsoft.com/office/drawing/2014/main" id="{C15AD266-875B-4EE1-80A5-5935252D32B8}"/>
              </a:ext>
            </a:extLst>
          </p:cNvPr>
          <p:cNvGrpSpPr/>
          <p:nvPr/>
        </p:nvGrpSpPr>
        <p:grpSpPr>
          <a:xfrm>
            <a:off x="9576496" y="4087394"/>
            <a:ext cx="2375372" cy="547032"/>
            <a:chOff x="8988051" y="7636362"/>
            <a:chExt cx="3338478" cy="998954"/>
          </a:xfrm>
        </p:grpSpPr>
        <p:pic>
          <p:nvPicPr>
            <p:cNvPr id="78" name="Object 38">
              <a:extLst>
                <a:ext uri="{FF2B5EF4-FFF2-40B4-BE49-F238E27FC236}">
                  <a16:creationId xmlns:a16="http://schemas.microsoft.com/office/drawing/2014/main" id="{C768FAFD-EB25-401A-9ACE-D3ACFEB6FA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988051" y="7636362"/>
              <a:ext cx="3338478" cy="998954"/>
            </a:xfrm>
            <a:prstGeom prst="rect">
              <a:avLst/>
            </a:prstGeom>
          </p:spPr>
        </p:pic>
      </p:grpSp>
      <p:sp>
        <p:nvSpPr>
          <p:cNvPr id="79" name="TextBox 78">
            <a:extLst>
              <a:ext uri="{FF2B5EF4-FFF2-40B4-BE49-F238E27FC236}">
                <a16:creationId xmlns:a16="http://schemas.microsoft.com/office/drawing/2014/main" id="{47E3E68C-C349-4D9D-B870-4D1D87170934}"/>
              </a:ext>
            </a:extLst>
          </p:cNvPr>
          <p:cNvSpPr txBox="1"/>
          <p:nvPr/>
        </p:nvSpPr>
        <p:spPr>
          <a:xfrm>
            <a:off x="9711254" y="4188104"/>
            <a:ext cx="27348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L-R fuzzy numbers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DBC1462-F8B1-4108-9F9C-60E2E350005B}"/>
                  </a:ext>
                </a:extLst>
              </p:cNvPr>
              <p:cNvSpPr txBox="1"/>
              <p:nvPr/>
            </p:nvSpPr>
            <p:spPr>
              <a:xfrm>
                <a:off x="9992438" y="6975503"/>
                <a:ext cx="5594717" cy="4207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2000" i="1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𝑋</m:t>
                    </m:r>
                    <m:r>
                      <a:rPr lang="en-US" altLang="ko-KR" sz="2000" i="1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 ⊕ </m:t>
                    </m:r>
                    <m:r>
                      <a:rPr lang="en-US" altLang="ko-KR" sz="2000" i="1">
                        <a:solidFill>
                          <a:srgbClr val="333333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𝑌</m:t>
                    </m:r>
                  </m:oMath>
                </a14:m>
                <a:r>
                  <a:rPr lang="en-US" altLang="ko-KR" sz="2000" dirty="0">
                    <a:solidFill>
                      <a:srgbClr val="333333"/>
                    </a:solidFill>
                    <a:effectLst/>
                    <a:latin typeface="Palatino Linotype" panose="0204050205050503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 =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sz="2000" i="1">
                            <a:solidFill>
                              <a:srgbClr val="333333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i="1">
                            <a:solidFill>
                              <a:srgbClr val="333333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𝑙</m:t>
                        </m:r>
                      </m:e>
                      <m:sub>
                        <m:r>
                          <a:rPr lang="en-US" altLang="ko-KR" sz="2000" i="1">
                            <a:solidFill>
                              <a:srgbClr val="333333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𝑥</m:t>
                        </m:r>
                      </m:sub>
                    </m:sSub>
                    <m:r>
                      <a:rPr lang="en-US" altLang="ko-KR" sz="2000" i="1">
                        <a:solidFill>
                          <a:srgbClr val="333333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+ </m:t>
                    </m:r>
                    <m:sSub>
                      <m:sSubPr>
                        <m:ctrlPr>
                          <a:rPr lang="ko-KR" altLang="ko-KR" sz="2000" i="1">
                            <a:solidFill>
                              <a:srgbClr val="333333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i="1">
                            <a:solidFill>
                              <a:srgbClr val="333333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𝑙</m:t>
                        </m:r>
                      </m:e>
                      <m:sub>
                        <m:r>
                          <a:rPr lang="en-US" altLang="ko-KR" sz="2000" i="1">
                            <a:solidFill>
                              <a:srgbClr val="333333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𝑦</m:t>
                        </m:r>
                      </m:sub>
                    </m:sSub>
                    <m:r>
                      <a:rPr lang="en-US" altLang="ko-KR" sz="2000" i="1">
                        <a:solidFill>
                          <a:srgbClr val="333333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, </m:t>
                    </m:r>
                    <m:r>
                      <a:rPr lang="en-US" altLang="ko-KR" sz="2000" i="1">
                        <a:solidFill>
                          <a:srgbClr val="333333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altLang="ko-KR" sz="2000" i="1">
                        <a:solidFill>
                          <a:srgbClr val="333333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ko-KR" sz="2000" i="1">
                        <a:solidFill>
                          <a:srgbClr val="333333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𝑦</m:t>
                    </m:r>
                    <m:r>
                      <a:rPr lang="en-US" altLang="ko-KR" sz="2000" i="1">
                        <a:solidFill>
                          <a:srgbClr val="333333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, </m:t>
                    </m:r>
                    <m:sSub>
                      <m:sSubPr>
                        <m:ctrlPr>
                          <a:rPr lang="ko-KR" altLang="ko-KR" sz="2000" i="1">
                            <a:solidFill>
                              <a:srgbClr val="333333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i="1">
                            <a:solidFill>
                              <a:srgbClr val="333333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ko-KR" sz="2000" i="1">
                            <a:solidFill>
                              <a:srgbClr val="333333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𝑥</m:t>
                        </m:r>
                      </m:sub>
                    </m:sSub>
                    <m:r>
                      <a:rPr lang="en-US" altLang="ko-KR" sz="2000" i="1">
                        <a:solidFill>
                          <a:srgbClr val="333333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+ </m:t>
                    </m:r>
                    <m:sSub>
                      <m:sSubPr>
                        <m:ctrlPr>
                          <a:rPr lang="ko-KR" altLang="ko-KR" sz="2000" i="1">
                            <a:solidFill>
                              <a:srgbClr val="333333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i="1">
                            <a:solidFill>
                              <a:srgbClr val="333333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ko-KR" sz="2000" i="1">
                            <a:solidFill>
                              <a:srgbClr val="333333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𝑦</m:t>
                        </m:r>
                      </m:sub>
                    </m:sSub>
                    <m:r>
                      <a:rPr lang="en-US" altLang="ko-KR" sz="2000" i="1">
                        <a:solidFill>
                          <a:srgbClr val="333333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ko-KR" altLang="en-US" sz="2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DBC1462-F8B1-4108-9F9C-60E2E35000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92438" y="6975503"/>
                <a:ext cx="5594717" cy="420756"/>
              </a:xfrm>
              <a:prstGeom prst="rect">
                <a:avLst/>
              </a:prstGeom>
              <a:blipFill>
                <a:blip r:embed="rId12"/>
                <a:stretch>
                  <a:fillRect t="-5797" b="-217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DAB6284-F5BA-40C6-B75A-DA34DFB3CB63}"/>
                  </a:ext>
                </a:extLst>
              </p:cNvPr>
              <p:cNvSpPr txBox="1"/>
              <p:nvPr/>
            </p:nvSpPr>
            <p:spPr>
              <a:xfrm>
                <a:off x="9448147" y="7422439"/>
                <a:ext cx="4572000" cy="7788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i="1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𝑘𝑋</m:t>
                      </m:r>
                      <m:r>
                        <a:rPr lang="en-US" altLang="ko-KR" sz="2000" i="1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= </m:t>
                      </m:r>
                      <m:d>
                        <m:dPr>
                          <m:begChr m:val="{"/>
                          <m:endChr m:val=""/>
                          <m:ctrlPr>
                            <a:rPr lang="ko-KR" altLang="ko-KR" sz="20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ko-KR" altLang="ko-KR" sz="20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d>
                                <m:dPr>
                                  <m:ctrlPr>
                                    <a:rPr lang="ko-KR" altLang="ko-KR" sz="2000" i="1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000" i="1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  <a:cs typeface="Times New Roman" panose="02020603050405020304" pitchFamily="18" charset="0"/>
                                    </a:rPr>
                                    <m:t>𝑘</m:t>
                                  </m:r>
                                  <m:sSub>
                                    <m:sSubPr>
                                      <m:ctrlPr>
                                        <a:rPr lang="ko-KR" altLang="ko-KR" sz="2000" i="1">
                                          <a:solidFill>
                                            <a:srgbClr val="333333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000" i="1">
                                          <a:solidFill>
                                            <a:srgbClr val="333333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SimSu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𝑙</m:t>
                                      </m:r>
                                    </m:e>
                                    <m:sub>
                                      <m:r>
                                        <a:rPr lang="en-US" altLang="ko-KR" sz="2000" i="1">
                                          <a:solidFill>
                                            <a:srgbClr val="333333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SimSu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  <m:r>
                                    <a:rPr lang="en-US" altLang="ko-KR" sz="2000" i="1">
                                      <a:solidFill>
                                        <a:srgbClr val="333333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lang="en-US" altLang="ko-KR" sz="2000" i="1">
                                      <a:solidFill>
                                        <a:srgbClr val="333333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𝑘𝑥</m:t>
                                  </m:r>
                                  <m:r>
                                    <a:rPr lang="en-US" altLang="ko-KR" sz="2000" i="1">
                                      <a:solidFill>
                                        <a:srgbClr val="333333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lang="en-US" altLang="ko-KR" sz="2000" i="1">
                                      <a:solidFill>
                                        <a:srgbClr val="333333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𝑘</m:t>
                                  </m:r>
                                  <m:sSub>
                                    <m:sSubPr>
                                      <m:ctrlPr>
                                        <a:rPr lang="ko-KR" altLang="ko-KR" sz="2000" i="1">
                                          <a:solidFill>
                                            <a:srgbClr val="333333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000" i="1">
                                          <a:solidFill>
                                            <a:srgbClr val="333333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SimSu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altLang="ko-KR" sz="2000" i="1">
                                          <a:solidFill>
                                            <a:srgbClr val="333333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SimSu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ko-KR" sz="2000" i="1">
                                  <a:solidFill>
                                    <a:srgbClr val="333333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   </m:t>
                              </m:r>
                              <m:r>
                                <a:rPr lang="en-US" altLang="ko-KR" sz="2000" i="1">
                                  <a:solidFill>
                                    <a:srgbClr val="333333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𝑖𝑓</m:t>
                              </m:r>
                              <m:r>
                                <a:rPr lang="en-US" altLang="ko-KR" sz="2000" i="1">
                                  <a:solidFill>
                                    <a:srgbClr val="333333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r>
                                <a:rPr lang="en-US" altLang="ko-KR" sz="2000" i="1">
                                  <a:solidFill>
                                    <a:srgbClr val="333333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  <m:r>
                                <a:rPr lang="en-US" altLang="ko-KR" sz="2000" i="1">
                                  <a:solidFill>
                                    <a:srgbClr val="333333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≥0</m:t>
                              </m:r>
                            </m:e>
                            <m:e>
                              <m:d>
                                <m:dPr>
                                  <m:ctrlPr>
                                    <a:rPr lang="ko-KR" altLang="ko-KR" sz="2000" i="1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000" i="1">
                                      <a:solidFill>
                                        <a:srgbClr val="333333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𝑘</m:t>
                                  </m:r>
                                  <m:sSub>
                                    <m:sSubPr>
                                      <m:ctrlPr>
                                        <a:rPr lang="ko-KR" altLang="ko-KR" sz="2000" i="1">
                                          <a:solidFill>
                                            <a:srgbClr val="333333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000" i="1">
                                          <a:solidFill>
                                            <a:srgbClr val="333333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SimSu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altLang="ko-KR" sz="2000" i="1">
                                          <a:solidFill>
                                            <a:srgbClr val="333333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SimSu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  <m:r>
                                    <a:rPr lang="en-US" altLang="ko-KR" sz="2000" i="1">
                                      <a:solidFill>
                                        <a:srgbClr val="333333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lang="en-US" altLang="ko-KR" sz="2000" i="1">
                                      <a:solidFill>
                                        <a:srgbClr val="333333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𝑘𝑥</m:t>
                                  </m:r>
                                  <m:r>
                                    <a:rPr lang="en-US" altLang="ko-KR" sz="2000" i="1">
                                      <a:solidFill>
                                        <a:srgbClr val="333333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lang="en-US" altLang="ko-KR" sz="2000" i="1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  <a:cs typeface="Times New Roman" panose="02020603050405020304" pitchFamily="18" charset="0"/>
                                    </a:rPr>
                                    <m:t>𝑘</m:t>
                                  </m:r>
                                  <m:sSub>
                                    <m:sSubPr>
                                      <m:ctrlPr>
                                        <a:rPr lang="ko-KR" altLang="ko-KR" sz="2000" i="1">
                                          <a:solidFill>
                                            <a:srgbClr val="333333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000" i="1">
                                          <a:solidFill>
                                            <a:srgbClr val="333333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SimSu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𝑙</m:t>
                                      </m:r>
                                    </m:e>
                                    <m:sub>
                                      <m:r>
                                        <a:rPr lang="en-US" altLang="ko-KR" sz="2000" i="1">
                                          <a:solidFill>
                                            <a:srgbClr val="333333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SimSu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ko-KR" sz="2000" i="1">
                                  <a:solidFill>
                                    <a:srgbClr val="333333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   </m:t>
                              </m:r>
                              <m:r>
                                <a:rPr lang="en-US" altLang="ko-KR" sz="2000" i="1">
                                  <a:solidFill>
                                    <a:srgbClr val="333333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𝑖𝑓</m:t>
                              </m:r>
                              <m:r>
                                <a:rPr lang="en-US" altLang="ko-KR" sz="2000" i="1">
                                  <a:solidFill>
                                    <a:srgbClr val="333333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r>
                                <a:rPr lang="en-US" altLang="ko-KR" sz="2000" i="1">
                                  <a:solidFill>
                                    <a:srgbClr val="333333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  <m:r>
                                <a:rPr lang="en-US" altLang="ko-KR" sz="2000" i="1">
                                  <a:solidFill>
                                    <a:srgbClr val="333333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&lt;0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20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DAB6284-F5BA-40C6-B75A-DA34DFB3CB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8147" y="7422439"/>
                <a:ext cx="4572000" cy="77886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89BA343-4968-41AC-A34F-1F0EB0776E11}"/>
                  </a:ext>
                </a:extLst>
              </p:cNvPr>
              <p:cNvSpPr txBox="1"/>
              <p:nvPr/>
            </p:nvSpPr>
            <p:spPr>
              <a:xfrm>
                <a:off x="9678515" y="6313571"/>
                <a:ext cx="5074704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i="1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𝑋</m:t>
                      </m:r>
                      <m:r>
                        <a:rPr lang="en-US" altLang="ko-KR" sz="2000" i="1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ctrlPr>
                            <a:rPr lang="ko-KR" altLang="ko-KR" sz="20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ko-KR" altLang="ko-KR" sz="2000" i="1">
                                  <a:solidFill>
                                    <a:srgbClr val="333333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i="1">
                                  <a:solidFill>
                                    <a:srgbClr val="333333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altLang="ko-KR" sz="2000" i="1">
                                  <a:solidFill>
                                    <a:srgbClr val="333333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altLang="ko-KR" sz="2000" i="1">
                              <a:solidFill>
                                <a:srgbClr val="333333"/>
                              </a:solidFill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altLang="ko-KR" sz="2000" i="1">
                              <a:solidFill>
                                <a:srgbClr val="333333"/>
                              </a:solidFill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𝑥</m:t>
                          </m:r>
                          <m:r>
                            <a:rPr lang="en-US" altLang="ko-KR" sz="2000" i="1">
                              <a:solidFill>
                                <a:srgbClr val="333333"/>
                              </a:solidFill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ko-KR" altLang="ko-KR" sz="2000" i="1">
                                  <a:solidFill>
                                    <a:srgbClr val="333333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i="1">
                                  <a:solidFill>
                                    <a:srgbClr val="333333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ko-KR" sz="2000" i="1">
                                  <a:solidFill>
                                    <a:srgbClr val="333333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  <m:r>
                        <a:rPr lang="en-US" altLang="ko-KR" sz="2000" i="1">
                          <a:solidFill>
                            <a:srgbClr val="333333"/>
                          </a:solidFill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, </m:t>
                      </m:r>
                      <m:r>
                        <a:rPr lang="en-US" altLang="ko-KR" sz="2000" i="1">
                          <a:solidFill>
                            <a:srgbClr val="333333"/>
                          </a:solidFill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𝑌</m:t>
                      </m:r>
                      <m:r>
                        <a:rPr lang="en-US" altLang="ko-KR" sz="2000" i="1">
                          <a:solidFill>
                            <a:srgbClr val="333333"/>
                          </a:solidFill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ctrlPr>
                            <a:rPr lang="ko-KR" altLang="ko-KR" sz="2000" i="1">
                              <a:solidFill>
                                <a:srgbClr val="333333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ko-KR" altLang="ko-KR" sz="2000" i="1">
                                  <a:solidFill>
                                    <a:srgbClr val="333333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i="1">
                                  <a:solidFill>
                                    <a:srgbClr val="333333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altLang="ko-KR" sz="2000" i="1">
                                  <a:solidFill>
                                    <a:srgbClr val="333333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US" altLang="ko-KR" sz="2000" i="1">
                              <a:solidFill>
                                <a:srgbClr val="333333"/>
                              </a:solidFill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altLang="ko-KR" sz="2000" i="1">
                              <a:solidFill>
                                <a:srgbClr val="333333"/>
                              </a:solidFill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𝑦</m:t>
                          </m:r>
                          <m:r>
                            <a:rPr lang="en-US" altLang="ko-KR" sz="2000" i="1">
                              <a:solidFill>
                                <a:srgbClr val="333333"/>
                              </a:solidFill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ko-KR" altLang="ko-KR" sz="2000" i="1">
                                  <a:solidFill>
                                    <a:srgbClr val="333333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i="1">
                                  <a:solidFill>
                                    <a:srgbClr val="333333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ko-KR" sz="2000" i="1">
                                  <a:solidFill>
                                    <a:srgbClr val="333333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sub>
                          </m:sSub>
                        </m:e>
                      </m:d>
                      <m:r>
                        <a:rPr lang="en-US" altLang="ko-KR" sz="2000" i="1">
                          <a:solidFill>
                            <a:srgbClr val="333333"/>
                          </a:solidFill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en-US" altLang="ko-KR" sz="2000" i="1" smtClean="0">
                              <a:solidFill>
                                <a:srgbClr val="333333"/>
                              </a:solidFill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rgbClr val="333333"/>
                              </a:solidFill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rgbClr val="333333"/>
                              </a:solidFill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𝑇</m:t>
                          </m:r>
                          <m:r>
                            <a:rPr lang="en-US" altLang="ko-KR" sz="2000" b="0" i="1" smtClean="0">
                              <a:solidFill>
                                <a:srgbClr val="333333"/>
                              </a:solidFill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altLang="ko-KR" sz="2000" b="0" i="0" smtClean="0">
                          <a:solidFill>
                            <a:srgbClr val="333333"/>
                          </a:solidFill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ko-KR" sz="2000">
                          <a:solidFill>
                            <a:srgbClr val="333333"/>
                          </a:solidFill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for</m:t>
                      </m:r>
                      <m:r>
                        <a:rPr lang="en-US" altLang="ko-KR" sz="2000" i="1">
                          <a:solidFill>
                            <a:srgbClr val="333333"/>
                          </a:solidFill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altLang="ko-KR" sz="2000" i="1">
                          <a:solidFill>
                            <a:srgbClr val="333333"/>
                          </a:solidFill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𝑘</m:t>
                      </m:r>
                      <m:r>
                        <a:rPr lang="en-US" altLang="ko-KR" sz="2000" i="1">
                          <a:solidFill>
                            <a:srgbClr val="333333"/>
                          </a:solidFill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 ∈ </m:t>
                      </m:r>
                      <m:r>
                        <a:rPr lang="en-US" altLang="ko-KR" sz="2400" b="1" i="0">
                          <a:solidFill>
                            <a:srgbClr val="5F6368"/>
                          </a:solidFill>
                          <a:effectLst/>
                          <a:latin typeface="Cambria Math" panose="02040503050406030204" pitchFamily="18" charset="0"/>
                          <a:ea typeface="MS Gothic" panose="020B0609070205080204" pitchFamily="49" charset="-128"/>
                          <a:cs typeface="MS Gothic" panose="020B0609070205080204" pitchFamily="49" charset="-128"/>
                        </a:rPr>
                        <m:t>𝐑</m:t>
                      </m:r>
                    </m:oMath>
                  </m:oMathPara>
                </a14:m>
                <a:endParaRPr lang="en-US" altLang="ko-KR" sz="2000" dirty="0"/>
              </a:p>
              <a:p>
                <a:endParaRPr lang="ko-KR" altLang="en-US" sz="20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89BA343-4968-41AC-A34F-1F0EB0776E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78515" y="6313571"/>
                <a:ext cx="5074704" cy="769441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92EDDE6-EA26-4489-8F05-0B2840338644}"/>
              </a:ext>
            </a:extLst>
          </p:cNvPr>
          <p:cNvCxnSpPr>
            <a:cxnSpLocks/>
          </p:cNvCxnSpPr>
          <p:nvPr/>
        </p:nvCxnSpPr>
        <p:spPr>
          <a:xfrm>
            <a:off x="9859418" y="6997613"/>
            <a:ext cx="0" cy="1120424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0" name="그룹 1003">
            <a:extLst>
              <a:ext uri="{FF2B5EF4-FFF2-40B4-BE49-F238E27FC236}">
                <a16:creationId xmlns:a16="http://schemas.microsoft.com/office/drawing/2014/main" id="{4677AD11-3FFF-42CE-9FEA-F0CA68A7809C}"/>
              </a:ext>
            </a:extLst>
          </p:cNvPr>
          <p:cNvGrpSpPr/>
          <p:nvPr/>
        </p:nvGrpSpPr>
        <p:grpSpPr>
          <a:xfrm>
            <a:off x="14658672" y="5033698"/>
            <a:ext cx="1894942" cy="938869"/>
            <a:chOff x="10441163" y="6308500"/>
            <a:chExt cx="5456381" cy="3202524"/>
          </a:xfrm>
        </p:grpSpPr>
        <p:pic>
          <p:nvPicPr>
            <p:cNvPr id="81" name="Object 15">
              <a:extLst>
                <a:ext uri="{FF2B5EF4-FFF2-40B4-BE49-F238E27FC236}">
                  <a16:creationId xmlns:a16="http://schemas.microsoft.com/office/drawing/2014/main" id="{2E9C1D56-C613-4B5C-8751-32E1EC989E3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7904421" y="4862270"/>
              <a:ext cx="10912762" cy="6405048"/>
            </a:xfrm>
            <a:prstGeom prst="rect">
              <a:avLst/>
            </a:prstGeom>
          </p:spPr>
        </p:pic>
        <p:pic>
          <p:nvPicPr>
            <p:cNvPr id="82" name="Object 16">
              <a:extLst>
                <a:ext uri="{FF2B5EF4-FFF2-40B4-BE49-F238E27FC236}">
                  <a16:creationId xmlns:a16="http://schemas.microsoft.com/office/drawing/2014/main" id="{DAC41E47-E87E-41C1-BB56-B558F5D8DA3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0441163" y="6308500"/>
              <a:ext cx="5456381" cy="3202524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2FA353A-838A-4C04-81AF-45D1F923B2F9}"/>
                  </a:ext>
                </a:extLst>
              </p:cNvPr>
              <p:cNvSpPr txBox="1"/>
              <p:nvPr/>
            </p:nvSpPr>
            <p:spPr>
              <a:xfrm>
                <a:off x="14795030" y="5022339"/>
                <a:ext cx="1853131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:</a:t>
                </a:r>
                <a:r>
                  <a:rPr lang="en-US" altLang="ko-KR" sz="1600" dirty="0"/>
                  <a:t> </a:t>
                </a:r>
                <a:r>
                  <a:rPr lang="en-US" altLang="ko-KR" sz="1600" dirty="0"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mode</a:t>
                </a:r>
              </a:p>
              <a:p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: </a:t>
                </a:r>
                <a:r>
                  <a:rPr lang="en-US" altLang="ko-KR" sz="1600" dirty="0"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width of left</a:t>
                </a:r>
              </a:p>
              <a:p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: </a:t>
                </a:r>
                <a:r>
                  <a:rPr lang="en-US" altLang="ko-KR" sz="1600" dirty="0"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width of right</a:t>
                </a:r>
                <a:endParaRPr lang="ko-KR" altLang="en-US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2FA353A-838A-4C04-81AF-45D1F923B2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95030" y="5022339"/>
                <a:ext cx="1853131" cy="923330"/>
              </a:xfrm>
              <a:prstGeom prst="rect">
                <a:avLst/>
              </a:prstGeom>
              <a:blipFill>
                <a:blip r:embed="rId15"/>
                <a:stretch>
                  <a:fillRect t="-3974" b="-993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4" name="TextBox 83">
            <a:extLst>
              <a:ext uri="{FF2B5EF4-FFF2-40B4-BE49-F238E27FC236}">
                <a16:creationId xmlns:a16="http://schemas.microsoft.com/office/drawing/2014/main" id="{77DEDAEF-4D96-4EBD-8D87-B727ABE4B9CC}"/>
              </a:ext>
            </a:extLst>
          </p:cNvPr>
          <p:cNvSpPr txBox="1"/>
          <p:nvPr/>
        </p:nvSpPr>
        <p:spPr>
          <a:xfrm>
            <a:off x="340211" y="1551475"/>
            <a:ext cx="88037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atin typeface="Amasis MT Pro" panose="02040504050005020304" pitchFamily="18" charset="0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Fuzzification</a:t>
            </a:r>
            <a:endParaRPr lang="ko-KR" altLang="en-US" sz="3200" b="1" dirty="0">
              <a:latin typeface="Amasis MT Pro" panose="02040504050005020304" pitchFamily="18" charset="0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782744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그룹 1002">
            <a:extLst>
              <a:ext uri="{FF2B5EF4-FFF2-40B4-BE49-F238E27FC236}">
                <a16:creationId xmlns:a16="http://schemas.microsoft.com/office/drawing/2014/main" id="{1274BE4C-5EC9-49D0-9426-FFF5E169F0F5}"/>
              </a:ext>
            </a:extLst>
          </p:cNvPr>
          <p:cNvGrpSpPr/>
          <p:nvPr/>
        </p:nvGrpSpPr>
        <p:grpSpPr>
          <a:xfrm>
            <a:off x="-1213295" y="3771900"/>
            <a:ext cx="9351981" cy="7383397"/>
            <a:chOff x="-1617968" y="4489181"/>
            <a:chExt cx="9351981" cy="7383397"/>
          </a:xfrm>
        </p:grpSpPr>
        <p:pic>
          <p:nvPicPr>
            <p:cNvPr id="62" name="Object 5">
              <a:extLst>
                <a:ext uri="{FF2B5EF4-FFF2-40B4-BE49-F238E27FC236}">
                  <a16:creationId xmlns:a16="http://schemas.microsoft.com/office/drawing/2014/main" id="{96BE780D-C61A-4D52-95F8-098788C670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2580000">
              <a:off x="-1617968" y="4489181"/>
              <a:ext cx="9351981" cy="7383397"/>
            </a:xfrm>
            <a:prstGeom prst="rect">
              <a:avLst/>
            </a:prstGeom>
          </p:spPr>
        </p:pic>
      </p:grpSp>
      <p:grpSp>
        <p:nvGrpSpPr>
          <p:cNvPr id="59" name="그룹 1001">
            <a:extLst>
              <a:ext uri="{FF2B5EF4-FFF2-40B4-BE49-F238E27FC236}">
                <a16:creationId xmlns:a16="http://schemas.microsoft.com/office/drawing/2014/main" id="{3C61143E-ECA9-402E-BDB0-E311D764EBD5}"/>
              </a:ext>
            </a:extLst>
          </p:cNvPr>
          <p:cNvGrpSpPr/>
          <p:nvPr/>
        </p:nvGrpSpPr>
        <p:grpSpPr>
          <a:xfrm>
            <a:off x="11362174" y="3030208"/>
            <a:ext cx="9153525" cy="8517091"/>
            <a:chOff x="11362174" y="3030208"/>
            <a:chExt cx="9153525" cy="8517091"/>
          </a:xfrm>
        </p:grpSpPr>
        <p:pic>
          <p:nvPicPr>
            <p:cNvPr id="60" name="Object 2">
              <a:extLst>
                <a:ext uri="{FF2B5EF4-FFF2-40B4-BE49-F238E27FC236}">
                  <a16:creationId xmlns:a16="http://schemas.microsoft.com/office/drawing/2014/main" id="{D1953C62-2C05-490B-9896-6F3671DBC8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760000">
              <a:off x="11362174" y="3030208"/>
              <a:ext cx="9153525" cy="8517091"/>
            </a:xfrm>
            <a:prstGeom prst="rect">
              <a:avLst/>
            </a:prstGeom>
          </p:spPr>
        </p:pic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2FED3B7-61D4-4CCB-8BDD-097C93B9C2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altLang="ko-KR" smtClean="0"/>
              <a:pPr/>
              <a:t>9</a:t>
            </a:fld>
            <a:endParaRPr 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922120A-6220-4DC2-85A8-C018FE8877D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083" t="49380" r="46385" b="31201"/>
          <a:stretch/>
        </p:blipFill>
        <p:spPr>
          <a:xfrm>
            <a:off x="2332239" y="5104461"/>
            <a:ext cx="5918960" cy="2436754"/>
          </a:xfrm>
          <a:prstGeom prst="rect">
            <a:avLst/>
          </a:prstGeom>
        </p:spPr>
      </p:pic>
      <p:grpSp>
        <p:nvGrpSpPr>
          <p:cNvPr id="44" name="그룹 1003">
            <a:extLst>
              <a:ext uri="{FF2B5EF4-FFF2-40B4-BE49-F238E27FC236}">
                <a16:creationId xmlns:a16="http://schemas.microsoft.com/office/drawing/2014/main" id="{56E59382-C297-4882-B5E1-6A6C1B30A223}"/>
              </a:ext>
            </a:extLst>
          </p:cNvPr>
          <p:cNvGrpSpPr/>
          <p:nvPr/>
        </p:nvGrpSpPr>
        <p:grpSpPr>
          <a:xfrm>
            <a:off x="-1864323" y="2508536"/>
            <a:ext cx="11875071" cy="1187860"/>
            <a:chOff x="6592262" y="-29255598"/>
            <a:chExt cx="10912762" cy="6405048"/>
          </a:xfrm>
        </p:grpSpPr>
        <p:pic>
          <p:nvPicPr>
            <p:cNvPr id="45" name="Object 15">
              <a:extLst>
                <a:ext uri="{FF2B5EF4-FFF2-40B4-BE49-F238E27FC236}">
                  <a16:creationId xmlns:a16="http://schemas.microsoft.com/office/drawing/2014/main" id="{0929E4BF-6B03-4A29-9B76-545E124828B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592262" y="-29255598"/>
              <a:ext cx="10912762" cy="6405048"/>
            </a:xfrm>
            <a:prstGeom prst="rect">
              <a:avLst/>
            </a:prstGeom>
          </p:spPr>
        </p:pic>
        <p:pic>
          <p:nvPicPr>
            <p:cNvPr id="47" name="Object 16">
              <a:extLst>
                <a:ext uri="{FF2B5EF4-FFF2-40B4-BE49-F238E27FC236}">
                  <a16:creationId xmlns:a16="http://schemas.microsoft.com/office/drawing/2014/main" id="{D2B8004B-1D3D-4A3B-85D8-60E44ADF1FC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254251" y="-27804042"/>
              <a:ext cx="5456381" cy="3202524"/>
            </a:xfrm>
            <a:prstGeom prst="rect">
              <a:avLst/>
            </a:prstGeom>
          </p:spPr>
        </p:pic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38715DE8-3D78-40AA-BB10-CB6185FA8FD0}"/>
              </a:ext>
            </a:extLst>
          </p:cNvPr>
          <p:cNvSpPr txBox="1"/>
          <p:nvPr/>
        </p:nvSpPr>
        <p:spPr>
          <a:xfrm>
            <a:off x="1170333" y="2848981"/>
            <a:ext cx="60017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Amasis MT Pro Medium" panose="02040604050005020304" pitchFamily="18" charset="0"/>
              </a:rPr>
              <a:t>Simple fuzzy mediation by Yoon (2020)</a:t>
            </a:r>
            <a:endParaRPr lang="ko-KR" altLang="en-US" sz="2400" dirty="0">
              <a:solidFill>
                <a:schemeClr val="bg1"/>
              </a:solidFill>
              <a:latin typeface="Amasis MT Pro Medium" panose="02040604050005020304" pitchFamily="18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DD80B92E-A5FC-4523-A895-B132C4AFFCFF}"/>
              </a:ext>
            </a:extLst>
          </p:cNvPr>
          <p:cNvSpPr/>
          <p:nvPr/>
        </p:nvSpPr>
        <p:spPr>
          <a:xfrm>
            <a:off x="1054399" y="3769758"/>
            <a:ext cx="8627522" cy="5442479"/>
          </a:xfrm>
          <a:prstGeom prst="rect">
            <a:avLst/>
          </a:prstGeom>
          <a:noFill/>
          <a:ln w="57150">
            <a:solidFill>
              <a:schemeClr val="accent6">
                <a:lumMod val="40000"/>
                <a:lumOff val="6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941E7C7-35B6-452F-80B8-D08744B62944}"/>
              </a:ext>
            </a:extLst>
          </p:cNvPr>
          <p:cNvSpPr txBox="1"/>
          <p:nvPr/>
        </p:nvSpPr>
        <p:spPr>
          <a:xfrm>
            <a:off x="12240199" y="9902812"/>
            <a:ext cx="60891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https://link.springer.com/article/10.1007/s40815-019-00727-6</a:t>
            </a:r>
            <a:endParaRPr lang="ko-KR" altLang="en-US" sz="1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grpSp>
        <p:nvGrpSpPr>
          <p:cNvPr id="51" name="그룹 1004">
            <a:extLst>
              <a:ext uri="{FF2B5EF4-FFF2-40B4-BE49-F238E27FC236}">
                <a16:creationId xmlns:a16="http://schemas.microsoft.com/office/drawing/2014/main" id="{9D82F895-A729-420F-BD51-ADAA9CCA53E3}"/>
              </a:ext>
            </a:extLst>
          </p:cNvPr>
          <p:cNvGrpSpPr/>
          <p:nvPr/>
        </p:nvGrpSpPr>
        <p:grpSpPr>
          <a:xfrm>
            <a:off x="13867184" y="4221921"/>
            <a:ext cx="87554" cy="2991205"/>
            <a:chOff x="18045406" y="6634883"/>
            <a:chExt cx="87554" cy="2991205"/>
          </a:xfrm>
        </p:grpSpPr>
        <p:pic>
          <p:nvPicPr>
            <p:cNvPr id="52" name="Object 33">
              <a:extLst>
                <a:ext uri="{FF2B5EF4-FFF2-40B4-BE49-F238E27FC236}">
                  <a16:creationId xmlns:a16="http://schemas.microsoft.com/office/drawing/2014/main" id="{23B83439-4D68-467F-9055-92932F789C6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5400000">
              <a:off x="16593580" y="8086709"/>
              <a:ext cx="2991205" cy="87554"/>
            </a:xfrm>
            <a:prstGeom prst="rect">
              <a:avLst/>
            </a:prstGeom>
          </p:spPr>
        </p:pic>
      </p:grpSp>
      <p:grpSp>
        <p:nvGrpSpPr>
          <p:cNvPr id="58" name="그룹 1005">
            <a:extLst>
              <a:ext uri="{FF2B5EF4-FFF2-40B4-BE49-F238E27FC236}">
                <a16:creationId xmlns:a16="http://schemas.microsoft.com/office/drawing/2014/main" id="{DA0430C6-C80F-4185-9007-545C7590F29F}"/>
              </a:ext>
            </a:extLst>
          </p:cNvPr>
          <p:cNvGrpSpPr/>
          <p:nvPr/>
        </p:nvGrpSpPr>
        <p:grpSpPr>
          <a:xfrm>
            <a:off x="11196041" y="3966290"/>
            <a:ext cx="5189329" cy="632219"/>
            <a:chOff x="12409326" y="5500142"/>
            <a:chExt cx="4928615" cy="632219"/>
          </a:xfrm>
        </p:grpSpPr>
        <p:grpSp>
          <p:nvGrpSpPr>
            <p:cNvPr id="63" name="그룹 1006">
              <a:extLst>
                <a:ext uri="{FF2B5EF4-FFF2-40B4-BE49-F238E27FC236}">
                  <a16:creationId xmlns:a16="http://schemas.microsoft.com/office/drawing/2014/main" id="{DCB51C1A-A4DB-4CA7-8310-AFFC6751B14F}"/>
                </a:ext>
              </a:extLst>
            </p:cNvPr>
            <p:cNvGrpSpPr/>
            <p:nvPr/>
          </p:nvGrpSpPr>
          <p:grpSpPr>
            <a:xfrm>
              <a:off x="12409326" y="5500142"/>
              <a:ext cx="4928615" cy="632219"/>
              <a:chOff x="12409326" y="5500142"/>
              <a:chExt cx="4928615" cy="632219"/>
            </a:xfrm>
          </p:grpSpPr>
          <p:pic>
            <p:nvPicPr>
              <p:cNvPr id="65" name="Object 37">
                <a:extLst>
                  <a:ext uri="{FF2B5EF4-FFF2-40B4-BE49-F238E27FC236}">
                    <a16:creationId xmlns:a16="http://schemas.microsoft.com/office/drawing/2014/main" id="{E2F55636-EA26-43F7-9120-A67BC6B329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2409326" y="5500142"/>
                <a:ext cx="4928615" cy="632219"/>
              </a:xfrm>
              <a:prstGeom prst="rect">
                <a:avLst/>
              </a:prstGeom>
            </p:spPr>
          </p:pic>
        </p:grpSp>
        <p:pic>
          <p:nvPicPr>
            <p:cNvPr id="64" name="Object 39">
              <a:extLst>
                <a:ext uri="{FF2B5EF4-FFF2-40B4-BE49-F238E27FC236}">
                  <a16:creationId xmlns:a16="http://schemas.microsoft.com/office/drawing/2014/main" id="{ABEDCDCF-BC7E-456D-B489-F2C945BBE22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664533" y="5622042"/>
              <a:ext cx="916367" cy="484075"/>
            </a:xfrm>
            <a:prstGeom prst="rect">
              <a:avLst/>
            </a:prstGeom>
          </p:spPr>
        </p:pic>
      </p:grpSp>
      <p:grpSp>
        <p:nvGrpSpPr>
          <p:cNvPr id="66" name="그룹 1007">
            <a:extLst>
              <a:ext uri="{FF2B5EF4-FFF2-40B4-BE49-F238E27FC236}">
                <a16:creationId xmlns:a16="http://schemas.microsoft.com/office/drawing/2014/main" id="{2BD4A7E0-486A-416A-AC5E-4973AE43BDA4}"/>
              </a:ext>
            </a:extLst>
          </p:cNvPr>
          <p:cNvGrpSpPr/>
          <p:nvPr/>
        </p:nvGrpSpPr>
        <p:grpSpPr>
          <a:xfrm>
            <a:off x="11205118" y="4789604"/>
            <a:ext cx="5179772" cy="632219"/>
            <a:chOff x="12418403" y="6323456"/>
            <a:chExt cx="4919538" cy="632219"/>
          </a:xfrm>
        </p:grpSpPr>
        <p:grpSp>
          <p:nvGrpSpPr>
            <p:cNvPr id="67" name="그룹 1008">
              <a:extLst>
                <a:ext uri="{FF2B5EF4-FFF2-40B4-BE49-F238E27FC236}">
                  <a16:creationId xmlns:a16="http://schemas.microsoft.com/office/drawing/2014/main" id="{3E7E963F-25F4-4D17-8ABD-1837AF2D5841}"/>
                </a:ext>
              </a:extLst>
            </p:cNvPr>
            <p:cNvGrpSpPr/>
            <p:nvPr/>
          </p:nvGrpSpPr>
          <p:grpSpPr>
            <a:xfrm>
              <a:off x="12418403" y="6323456"/>
              <a:ext cx="4919538" cy="632219"/>
              <a:chOff x="12418403" y="6323456"/>
              <a:chExt cx="4919538" cy="632219"/>
            </a:xfrm>
          </p:grpSpPr>
          <p:pic>
            <p:nvPicPr>
              <p:cNvPr id="69" name="Object 44">
                <a:extLst>
                  <a:ext uri="{FF2B5EF4-FFF2-40B4-BE49-F238E27FC236}">
                    <a16:creationId xmlns:a16="http://schemas.microsoft.com/office/drawing/2014/main" id="{6F664D3B-F714-44A0-BB00-AE692BDEA1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2418403" y="6323456"/>
                <a:ext cx="4919538" cy="632219"/>
              </a:xfrm>
              <a:prstGeom prst="rect">
                <a:avLst/>
              </a:prstGeom>
            </p:spPr>
          </p:pic>
        </p:grpSp>
        <p:pic>
          <p:nvPicPr>
            <p:cNvPr id="68" name="Object 47">
              <a:extLst>
                <a:ext uri="{FF2B5EF4-FFF2-40B4-BE49-F238E27FC236}">
                  <a16:creationId xmlns:a16="http://schemas.microsoft.com/office/drawing/2014/main" id="{4962DA89-7D8C-4D43-B94A-108D2004141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653188" y="6454923"/>
              <a:ext cx="916367" cy="484075"/>
            </a:xfrm>
            <a:prstGeom prst="rect">
              <a:avLst/>
            </a:prstGeom>
          </p:spPr>
        </p:pic>
      </p:grpSp>
      <p:grpSp>
        <p:nvGrpSpPr>
          <p:cNvPr id="70" name="그룹 1009">
            <a:extLst>
              <a:ext uri="{FF2B5EF4-FFF2-40B4-BE49-F238E27FC236}">
                <a16:creationId xmlns:a16="http://schemas.microsoft.com/office/drawing/2014/main" id="{92D37C84-F83B-4C6B-9E6B-764DB2F1E839}"/>
              </a:ext>
            </a:extLst>
          </p:cNvPr>
          <p:cNvGrpSpPr/>
          <p:nvPr/>
        </p:nvGrpSpPr>
        <p:grpSpPr>
          <a:xfrm>
            <a:off x="11205118" y="5612917"/>
            <a:ext cx="5163008" cy="632219"/>
            <a:chOff x="12418403" y="7146769"/>
            <a:chExt cx="4903616" cy="632219"/>
          </a:xfrm>
        </p:grpSpPr>
        <p:grpSp>
          <p:nvGrpSpPr>
            <p:cNvPr id="71" name="그룹 1010">
              <a:extLst>
                <a:ext uri="{FF2B5EF4-FFF2-40B4-BE49-F238E27FC236}">
                  <a16:creationId xmlns:a16="http://schemas.microsoft.com/office/drawing/2014/main" id="{88B0F013-7F1A-4FFD-809E-C455F55A43A4}"/>
                </a:ext>
              </a:extLst>
            </p:cNvPr>
            <p:cNvGrpSpPr/>
            <p:nvPr/>
          </p:nvGrpSpPr>
          <p:grpSpPr>
            <a:xfrm>
              <a:off x="12418403" y="7146769"/>
              <a:ext cx="4903616" cy="632219"/>
              <a:chOff x="12418403" y="7146769"/>
              <a:chExt cx="4903616" cy="632219"/>
            </a:xfrm>
          </p:grpSpPr>
          <p:pic>
            <p:nvPicPr>
              <p:cNvPr id="73" name="Object 51">
                <a:extLst>
                  <a:ext uri="{FF2B5EF4-FFF2-40B4-BE49-F238E27FC236}">
                    <a16:creationId xmlns:a16="http://schemas.microsoft.com/office/drawing/2014/main" id="{FD7CD7F7-D00A-47E3-BF7C-7F05A7EBE8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2418403" y="7146769"/>
                <a:ext cx="4903616" cy="632219"/>
              </a:xfrm>
              <a:prstGeom prst="rect">
                <a:avLst/>
              </a:prstGeom>
            </p:spPr>
          </p:pic>
        </p:grpSp>
        <p:pic>
          <p:nvPicPr>
            <p:cNvPr id="72" name="Object 54">
              <a:extLst>
                <a:ext uri="{FF2B5EF4-FFF2-40B4-BE49-F238E27FC236}">
                  <a16:creationId xmlns:a16="http://schemas.microsoft.com/office/drawing/2014/main" id="{A2E92220-1128-4BC2-BD1A-9FC59A895CA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653188" y="7278131"/>
              <a:ext cx="916367" cy="484075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783B47EE-327E-4C2B-938D-F67378867613}"/>
                  </a:ext>
                </a:extLst>
              </p:cNvPr>
              <p:cNvSpPr txBox="1"/>
              <p:nvPr/>
            </p:nvSpPr>
            <p:spPr>
              <a:xfrm>
                <a:off x="12344816" y="4916365"/>
                <a:ext cx="2443383" cy="3761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ko-KR" altLang="ko-KR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</m:acc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ko-KR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20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⊕</m:t>
                      </m:r>
                      <m:sSub>
                        <m:sSubPr>
                          <m:ctrlPr>
                            <a:rPr lang="ko-KR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  <m:acc>
                        <m:accPr>
                          <m:chr m:val="̃"/>
                          <m:ctrlPr>
                            <a:rPr lang="ko-KR" altLang="ko-KR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  <m:r>
                        <a:rPr lang="en-US" altLang="ko-KR" i="1">
                          <a:latin typeface="Cambria Math" panose="02040503050406030204" pitchFamily="18" charset="0"/>
                        </a:rPr>
                        <m:t>⊕</m:t>
                      </m:r>
                      <m:sSub>
                        <m:sSubPr>
                          <m:ctrlPr>
                            <a:rPr lang="ko-KR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ko-KR" altLang="ko-KR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ko-KR" sz="1800" dirty="0">
                  <a:solidFill>
                    <a:srgbClr val="000000"/>
                  </a:solidFill>
                  <a:effectLst/>
                  <a:latin typeface="Palatino Linotype" panose="0204050205050503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783B47EE-327E-4C2B-938D-F673788676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44816" y="4916365"/>
                <a:ext cx="2443383" cy="376193"/>
              </a:xfrm>
              <a:prstGeom prst="rect">
                <a:avLst/>
              </a:prstGeom>
              <a:blipFill>
                <a:blip r:embed="rId14"/>
                <a:stretch>
                  <a:fillRect t="-9677" r="-5736" b="-1290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E9544979-036A-4E2C-824A-DFAB905FAABF}"/>
                  </a:ext>
                </a:extLst>
              </p:cNvPr>
              <p:cNvSpPr txBox="1"/>
              <p:nvPr/>
            </p:nvSpPr>
            <p:spPr>
              <a:xfrm>
                <a:off x="12315903" y="5747363"/>
                <a:ext cx="3352079" cy="3761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ko-KR" altLang="ko-KR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acc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ko-KR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30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⊕</m:t>
                      </m:r>
                      <m:sSub>
                        <m:sSubPr>
                          <m:ctrlPr>
                            <a:rPr lang="ko-KR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31</m:t>
                          </m:r>
                        </m:sub>
                      </m:sSub>
                      <m:acc>
                        <m:accPr>
                          <m:chr m:val="̃"/>
                          <m:ctrlPr>
                            <a:rPr lang="ko-KR" altLang="ko-KR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  <m:r>
                        <a:rPr lang="en-US" altLang="ko-KR" i="1">
                          <a:latin typeface="Cambria Math" panose="02040503050406030204" pitchFamily="18" charset="0"/>
                        </a:rPr>
                        <m:t>⊕</m:t>
                      </m:r>
                      <m:sSub>
                        <m:sSubPr>
                          <m:ctrlPr>
                            <a:rPr lang="ko-KR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32</m:t>
                          </m:r>
                        </m:sub>
                      </m:sSub>
                      <m:acc>
                        <m:accPr>
                          <m:chr m:val="̃"/>
                          <m:ctrlPr>
                            <a:rPr lang="ko-KR" altLang="ko-KR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</m:acc>
                      <m:r>
                        <a:rPr lang="en-US" altLang="ko-KR" i="1">
                          <a:latin typeface="Cambria Math" panose="02040503050406030204" pitchFamily="18" charset="0"/>
                        </a:rPr>
                        <m:t>⊕</m:t>
                      </m:r>
                      <m:sSub>
                        <m:sSubPr>
                          <m:ctrlPr>
                            <a:rPr lang="ko-KR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ko-KR" altLang="ko-KR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ko-KR" sz="1800" dirty="0">
                  <a:solidFill>
                    <a:srgbClr val="000000"/>
                  </a:solidFill>
                  <a:effectLst/>
                  <a:latin typeface="Palatino Linotype" panose="0204050205050503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E9544979-036A-4E2C-824A-DFAB905FAA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15903" y="5747363"/>
                <a:ext cx="3352079" cy="376193"/>
              </a:xfrm>
              <a:prstGeom prst="rect">
                <a:avLst/>
              </a:prstGeom>
              <a:blipFill>
                <a:blip r:embed="rId15"/>
                <a:stretch>
                  <a:fillRect t="-9677" r="-2364" b="-112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EA2C3A64-116B-4CFB-AF3D-E53BBAA605F5}"/>
                  </a:ext>
                </a:extLst>
              </p:cNvPr>
              <p:cNvSpPr txBox="1"/>
              <p:nvPr/>
            </p:nvSpPr>
            <p:spPr>
              <a:xfrm>
                <a:off x="12235684" y="4098169"/>
                <a:ext cx="2704476" cy="3742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ko-KR" altLang="ko-KR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acc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ko-KR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 ⊕ </m:t>
                      </m:r>
                      <m:sSub>
                        <m:sSubPr>
                          <m:ctrlPr>
                            <a:rPr lang="ko-KR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acc>
                        <m:accPr>
                          <m:chr m:val="̃"/>
                          <m:ctrlPr>
                            <a:rPr lang="ko-KR" altLang="ko-KR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  <m:r>
                        <a:rPr lang="en-US" altLang="ko-KR" i="1">
                          <a:latin typeface="Cambria Math" panose="02040503050406030204" pitchFamily="18" charset="0"/>
                        </a:rPr>
                        <m:t>⊕</m:t>
                      </m:r>
                      <m:sSub>
                        <m:sSubPr>
                          <m:ctrlPr>
                            <a:rPr lang="ko-KR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ko-KR" altLang="ko-KR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ko-KR" sz="2000" dirty="0">
                  <a:solidFill>
                    <a:srgbClr val="000000"/>
                  </a:solidFill>
                  <a:effectLst/>
                  <a:latin typeface="Palatino Linotype" panose="0204050205050503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EA2C3A64-116B-4CFB-AF3D-E53BBAA605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35684" y="4098169"/>
                <a:ext cx="2704476" cy="374270"/>
              </a:xfrm>
              <a:prstGeom prst="rect">
                <a:avLst/>
              </a:prstGeom>
              <a:blipFill>
                <a:blip r:embed="rId16"/>
                <a:stretch>
                  <a:fillRect t="-4839" r="-225" b="-1290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8" name="그룹 1003">
            <a:extLst>
              <a:ext uri="{FF2B5EF4-FFF2-40B4-BE49-F238E27FC236}">
                <a16:creationId xmlns:a16="http://schemas.microsoft.com/office/drawing/2014/main" id="{830A4FB5-0A16-4881-8077-C3416010AF00}"/>
              </a:ext>
            </a:extLst>
          </p:cNvPr>
          <p:cNvGrpSpPr/>
          <p:nvPr/>
        </p:nvGrpSpPr>
        <p:grpSpPr>
          <a:xfrm>
            <a:off x="11237804" y="6845465"/>
            <a:ext cx="5147086" cy="1899438"/>
            <a:chOff x="10441163" y="6308500"/>
            <a:chExt cx="5456381" cy="3202524"/>
          </a:xfrm>
        </p:grpSpPr>
        <p:pic>
          <p:nvPicPr>
            <p:cNvPr id="79" name="Object 15">
              <a:extLst>
                <a:ext uri="{FF2B5EF4-FFF2-40B4-BE49-F238E27FC236}">
                  <a16:creationId xmlns:a16="http://schemas.microsoft.com/office/drawing/2014/main" id="{5758FC5B-73A2-4CE5-BA84-6844E0AFDBA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904421" y="4862270"/>
              <a:ext cx="10912762" cy="6405048"/>
            </a:xfrm>
            <a:prstGeom prst="rect">
              <a:avLst/>
            </a:prstGeom>
          </p:spPr>
        </p:pic>
        <p:pic>
          <p:nvPicPr>
            <p:cNvPr id="80" name="Object 16">
              <a:extLst>
                <a:ext uri="{FF2B5EF4-FFF2-40B4-BE49-F238E27FC236}">
                  <a16:creationId xmlns:a16="http://schemas.microsoft.com/office/drawing/2014/main" id="{FDA76DD5-0E81-444C-B395-34E84022AA6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0441163" y="6308500"/>
              <a:ext cx="5456381" cy="3202524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63B537DC-2077-47C4-856E-8AAB11D496F8}"/>
                  </a:ext>
                </a:extLst>
              </p:cNvPr>
              <p:cNvSpPr txBox="1"/>
              <p:nvPr/>
            </p:nvSpPr>
            <p:spPr>
              <a:xfrm>
                <a:off x="11237804" y="7283438"/>
                <a:ext cx="5292938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000" dirty="0">
                    <a:latin typeface="Amasis MT Pro Medium" panose="02040604050005020304" pitchFamily="18" charset="0"/>
                  </a:rPr>
                  <a:t>Total effect = </a:t>
                </a:r>
                <a:r>
                  <a:rPr lang="en-US" altLang="ko-KR" sz="2000" dirty="0">
                    <a:solidFill>
                      <a:schemeClr val="accent2"/>
                    </a:solidFill>
                    <a:latin typeface="Amasis MT Pro Medium" panose="02040604050005020304" pitchFamily="18" charset="0"/>
                  </a:rPr>
                  <a:t>Direct effect </a:t>
                </a:r>
                <a:r>
                  <a:rPr lang="en-US" altLang="ko-KR" sz="2000" dirty="0">
                    <a:latin typeface="Amasis MT Pro Medium" panose="02040604050005020304" pitchFamily="18" charset="0"/>
                  </a:rPr>
                  <a:t>+ </a:t>
                </a:r>
                <a:r>
                  <a:rPr lang="en-US" altLang="ko-KR" sz="2000" dirty="0">
                    <a:solidFill>
                      <a:schemeClr val="accent3">
                        <a:lumMod val="50000"/>
                      </a:schemeClr>
                    </a:solidFill>
                    <a:latin typeface="Amasis MT Pro Medium" panose="02040604050005020304" pitchFamily="18" charset="0"/>
                  </a:rPr>
                  <a:t>Indirect effect</a:t>
                </a:r>
              </a:p>
              <a:p>
                <a:endParaRPr lang="en-US" altLang="ko-KR" sz="2000" dirty="0">
                  <a:latin typeface="Amasis MT Pro Light" panose="02040304050005020304" pitchFamily="18" charset="0"/>
                </a:endParaRPr>
              </a:p>
              <a:p>
                <a:r>
                  <a:rPr lang="en-US" altLang="ko-KR" sz="2000" dirty="0">
                    <a:effectLst/>
                    <a:ea typeface="Cambria Math" panose="02040503050406030204" pitchFamily="18" charset="0"/>
                  </a:rPr>
                  <a:t>	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sz="2000" b="1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1" i="1"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𝜷</m:t>
                        </m:r>
                      </m:e>
                      <m:sub>
                        <m:r>
                          <a:rPr lang="en-US" altLang="ko-KR" sz="2000" b="1" i="1"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𝟏𝟏</m:t>
                        </m:r>
                      </m:sub>
                    </m:sSub>
                  </m:oMath>
                </a14:m>
                <a:r>
                  <a:rPr lang="ko-KR" altLang="en-US" sz="2000" b="1" dirty="0">
                    <a:latin typeface="Amasis MT Pro Light" panose="02040304050005020304" pitchFamily="18" charset="0"/>
                  </a:rPr>
                  <a:t> </a:t>
                </a:r>
                <a:r>
                  <a:rPr lang="en-US" altLang="ko-KR" sz="2000" b="1" dirty="0">
                    <a:latin typeface="Amasis MT Pro Light" panose="02040304050005020304" pitchFamily="18" charset="0"/>
                  </a:rPr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sz="2000" b="1" i="1" smtClean="0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ko-KR" altLang="ko-KR" sz="2000" b="1" i="1">
                                <a:solidFill>
                                  <a:schemeClr val="accent3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ko-KR" altLang="ko-KR" sz="2000" b="1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2000" b="1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  <a:ea typeface="맑은 고딕" panose="020B0503020000020004" pitchFamily="50" charset="-127"/>
                                    <a:cs typeface="Times New Roman" panose="02020603050405020304" pitchFamily="18" charset="0"/>
                                  </a:rPr>
                                  <m:t>𝜷</m:t>
                                </m:r>
                              </m:e>
                              <m:sub>
                                <m:r>
                                  <a:rPr lang="en-US" altLang="ko-KR" sz="2000" b="1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  <a:ea typeface="맑은 고딕" panose="020B0503020000020004" pitchFamily="50" charset="-127"/>
                                    <a:cs typeface="Times New Roman" panose="02020603050405020304" pitchFamily="18" charset="0"/>
                                  </a:rPr>
                                  <m:t>𝟑𝟏</m:t>
                                </m:r>
                              </m:sub>
                            </m:sSub>
                            <m:r>
                              <a:rPr lang="en-US" altLang="ko-KR" sz="20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  <a:cs typeface="Times New Roman" panose="02020603050405020304" pitchFamily="18" charset="0"/>
                              </a:rPr>
                              <m:t>+ </m:t>
                            </m:r>
                            <m:r>
                              <a:rPr lang="en-US" altLang="ko-KR" sz="2000" b="1" i="1">
                                <a:solidFill>
                                  <a:schemeClr val="accent3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  <a:cs typeface="Times New Roman" panose="02020603050405020304" pitchFamily="18" charset="0"/>
                              </a:rPr>
                              <m:t>𝜷</m:t>
                            </m:r>
                          </m:e>
                          <m:sub>
                            <m:r>
                              <a:rPr lang="en-US" altLang="ko-KR" sz="2000" b="1" i="1">
                                <a:solidFill>
                                  <a:schemeClr val="accent3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  <a:cs typeface="Times New Roman" panose="02020603050405020304" pitchFamily="18" charset="0"/>
                              </a:rPr>
                              <m:t>𝟐𝟏</m:t>
                            </m:r>
                          </m:sub>
                        </m:sSub>
                        <m:r>
                          <a:rPr lang="en-US" altLang="ko-KR" sz="2000" b="1" i="1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∙</m:t>
                        </m:r>
                        <m:r>
                          <a:rPr lang="en-US" altLang="ko-KR" sz="2000" b="1" i="1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𝜷</m:t>
                        </m:r>
                      </m:e>
                      <m:sub>
                        <m:r>
                          <a:rPr lang="en-US" altLang="ko-KR" sz="2000" b="1" i="1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𝟑𝟐</m:t>
                        </m:r>
                      </m:sub>
                    </m:sSub>
                  </m:oMath>
                </a14:m>
                <a:r>
                  <a:rPr lang="en-US" altLang="ko-KR" sz="2000" b="1" dirty="0">
                    <a:solidFill>
                      <a:schemeClr val="accent3">
                        <a:lumMod val="50000"/>
                      </a:schemeClr>
                    </a:solidFill>
                    <a:latin typeface="Amasis MT Pro Light" panose="02040304050005020304" pitchFamily="18" charset="0"/>
                  </a:rPr>
                  <a:t> </a:t>
                </a:r>
                <a:endParaRPr lang="ko-KR" altLang="en-US" b="1" dirty="0">
                  <a:latin typeface="Amasis MT Pro Light" panose="02040304050005020304" pitchFamily="18" charset="0"/>
                </a:endParaRPr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63B537DC-2077-47C4-856E-8AAB11D496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37804" y="7283438"/>
                <a:ext cx="5292938" cy="1015663"/>
              </a:xfrm>
              <a:prstGeom prst="rect">
                <a:avLst/>
              </a:prstGeom>
              <a:blipFill>
                <a:blip r:embed="rId17"/>
                <a:stretch>
                  <a:fillRect l="-1151" t="-3614" b="-9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TextBox 82">
            <a:extLst>
              <a:ext uri="{FF2B5EF4-FFF2-40B4-BE49-F238E27FC236}">
                <a16:creationId xmlns:a16="http://schemas.microsoft.com/office/drawing/2014/main" id="{B1CB6DD6-BC97-49EA-95D4-C25C500390AA}"/>
              </a:ext>
            </a:extLst>
          </p:cNvPr>
          <p:cNvSpPr txBox="1"/>
          <p:nvPr/>
        </p:nvSpPr>
        <p:spPr>
          <a:xfrm>
            <a:off x="340211" y="1551475"/>
            <a:ext cx="88037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atin typeface="Amasis MT Pro" panose="02040504050005020304" pitchFamily="18" charset="0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Fuzzy Mediation Analysis</a:t>
            </a:r>
            <a:endParaRPr lang="ko-KR" altLang="en-US" sz="3200" b="1" dirty="0">
              <a:latin typeface="Amasis MT Pro" panose="02040504050005020304" pitchFamily="18" charset="0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6895B0B0-5977-441C-AD96-27A895FBA035}"/>
              </a:ext>
            </a:extLst>
          </p:cNvPr>
          <p:cNvSpPr/>
          <p:nvPr/>
        </p:nvSpPr>
        <p:spPr>
          <a:xfrm>
            <a:off x="326504" y="2538112"/>
            <a:ext cx="17602199" cy="7116734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7" name="그룹 1001">
            <a:extLst>
              <a:ext uri="{FF2B5EF4-FFF2-40B4-BE49-F238E27FC236}">
                <a16:creationId xmlns:a16="http://schemas.microsoft.com/office/drawing/2014/main" id="{06AF4833-29EC-40DB-956D-C6959B3DE71A}"/>
              </a:ext>
            </a:extLst>
          </p:cNvPr>
          <p:cNvGrpSpPr/>
          <p:nvPr/>
        </p:nvGrpSpPr>
        <p:grpSpPr>
          <a:xfrm>
            <a:off x="-88196" y="450930"/>
            <a:ext cx="18471631" cy="639256"/>
            <a:chOff x="-88196" y="450930"/>
            <a:chExt cx="18471631" cy="639256"/>
          </a:xfrm>
        </p:grpSpPr>
        <p:pic>
          <p:nvPicPr>
            <p:cNvPr id="89" name="Object 2">
              <a:extLst>
                <a:ext uri="{FF2B5EF4-FFF2-40B4-BE49-F238E27FC236}">
                  <a16:creationId xmlns:a16="http://schemas.microsoft.com/office/drawing/2014/main" id="{1668B59F-8823-46D8-AF28-21C9F0C9FB0C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-88196" y="450930"/>
              <a:ext cx="18471631" cy="639256"/>
            </a:xfrm>
            <a:prstGeom prst="rect">
              <a:avLst/>
            </a:prstGeom>
          </p:spPr>
        </p:pic>
      </p:grpSp>
      <p:sp>
        <p:nvSpPr>
          <p:cNvPr id="90" name="TextBox 89">
            <a:extLst>
              <a:ext uri="{FF2B5EF4-FFF2-40B4-BE49-F238E27FC236}">
                <a16:creationId xmlns:a16="http://schemas.microsoft.com/office/drawing/2014/main" id="{C6711302-6D97-44AE-B3D7-80128B6EA966}"/>
              </a:ext>
            </a:extLst>
          </p:cNvPr>
          <p:cNvSpPr txBox="1"/>
          <p:nvPr/>
        </p:nvSpPr>
        <p:spPr>
          <a:xfrm>
            <a:off x="14994948" y="575921"/>
            <a:ext cx="1928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accent5">
                    <a:lumMod val="75000"/>
                  </a:schemeClr>
                </a:solidFill>
                <a:latin typeface="Abadi" panose="020B0604020104020204" pitchFamily="34" charset="0"/>
              </a:rPr>
              <a:t>Conclusion</a:t>
            </a:r>
            <a:endParaRPr lang="ko-KR" altLang="en-US" sz="2000" dirty="0">
              <a:solidFill>
                <a:schemeClr val="accent5">
                  <a:lumMod val="7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64AC11FD-2228-40DC-A0CC-064E64A697E1}"/>
              </a:ext>
            </a:extLst>
          </p:cNvPr>
          <p:cNvSpPr txBox="1"/>
          <p:nvPr/>
        </p:nvSpPr>
        <p:spPr>
          <a:xfrm>
            <a:off x="6996210" y="581966"/>
            <a:ext cx="1928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Abadi" panose="020B0604020202020204" pitchFamily="34" charset="0"/>
              </a:rPr>
              <a:t>Preliminaries</a:t>
            </a:r>
            <a:endParaRPr lang="ko-KR" altLang="en-US" sz="2000" dirty="0">
              <a:solidFill>
                <a:schemeClr val="accent6">
                  <a:lumMod val="60000"/>
                  <a:lumOff val="40000"/>
                </a:schemeClr>
              </a:solidFill>
              <a:latin typeface="Abadi" panose="020B0604020202020204" pitchFamily="34" charset="0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D5773A0B-BB3F-48B2-AE71-901D9D6708E8}"/>
              </a:ext>
            </a:extLst>
          </p:cNvPr>
          <p:cNvSpPr txBox="1"/>
          <p:nvPr/>
        </p:nvSpPr>
        <p:spPr>
          <a:xfrm>
            <a:off x="9806147" y="571097"/>
            <a:ext cx="1928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accent5">
                    <a:lumMod val="75000"/>
                  </a:schemeClr>
                </a:solidFill>
                <a:latin typeface="Abadi" panose="020B0604020202020204" pitchFamily="34" charset="0"/>
              </a:rPr>
              <a:t>Our study</a:t>
            </a:r>
            <a:endParaRPr lang="ko-KR" altLang="en-US" sz="2000" dirty="0">
              <a:solidFill>
                <a:schemeClr val="accent5">
                  <a:lumMod val="75000"/>
                </a:schemeClr>
              </a:solidFill>
              <a:latin typeface="Abadi" panose="020B0604020202020204" pitchFamily="34" charset="0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68B78676-8306-407F-AACE-7BAC7D58AF80}"/>
              </a:ext>
            </a:extLst>
          </p:cNvPr>
          <p:cNvSpPr txBox="1"/>
          <p:nvPr/>
        </p:nvSpPr>
        <p:spPr>
          <a:xfrm>
            <a:off x="4619487" y="571097"/>
            <a:ext cx="1928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accent5">
                    <a:lumMod val="75000"/>
                  </a:schemeClr>
                </a:solidFill>
                <a:latin typeface="Abadi" panose="020B0604020202020204" pitchFamily="34" charset="0"/>
              </a:rPr>
              <a:t>Introduction</a:t>
            </a:r>
            <a:endParaRPr lang="ko-KR" altLang="en-US" sz="2000" dirty="0">
              <a:solidFill>
                <a:schemeClr val="accent5">
                  <a:lumMod val="75000"/>
                </a:schemeClr>
              </a:solidFill>
              <a:latin typeface="Abadi" panose="020B0604020202020204" pitchFamily="34" charset="0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36273612-1AC7-4BE7-BDD0-A1191651088E}"/>
              </a:ext>
            </a:extLst>
          </p:cNvPr>
          <p:cNvSpPr txBox="1"/>
          <p:nvPr/>
        </p:nvSpPr>
        <p:spPr>
          <a:xfrm>
            <a:off x="12704515" y="571097"/>
            <a:ext cx="10006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accent5">
                    <a:lumMod val="75000"/>
                  </a:schemeClr>
                </a:solidFill>
                <a:latin typeface="Abadi" panose="020B0604020202020204" pitchFamily="34" charset="0"/>
              </a:rPr>
              <a:t>Result</a:t>
            </a:r>
            <a:endParaRPr lang="ko-KR" altLang="en-US" sz="2000" dirty="0">
              <a:solidFill>
                <a:schemeClr val="accent5">
                  <a:lumMod val="75000"/>
                </a:schemeClr>
              </a:solidFill>
              <a:latin typeface="Abadi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52368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855</TotalTime>
  <Words>1436</Words>
  <Application>Microsoft Office PowerPoint</Application>
  <PresentationFormat>사용자 지정</PresentationFormat>
  <Paragraphs>339</Paragraphs>
  <Slides>20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14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35" baseType="lpstr">
      <vt:lpstr>Malgun Gothic Semilight</vt:lpstr>
      <vt:lpstr>Microsoft GothicNeo</vt:lpstr>
      <vt:lpstr>굴림</vt:lpstr>
      <vt:lpstr>Batang</vt:lpstr>
      <vt:lpstr>Abadi</vt:lpstr>
      <vt:lpstr>Amasis MT Pro</vt:lpstr>
      <vt:lpstr>Amasis MT Pro Light</vt:lpstr>
      <vt:lpstr>Amasis MT Pro Medium</vt:lpstr>
      <vt:lpstr>Arial</vt:lpstr>
      <vt:lpstr>Calibri</vt:lpstr>
      <vt:lpstr>Cambria Math</vt:lpstr>
      <vt:lpstr>Palatino Linotype</vt:lpstr>
      <vt:lpstr>Verdana Pro SemiBold</vt:lpstr>
      <vt:lpstr>맑은 고딕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호연 이</cp:lastModifiedBy>
  <cp:revision>11</cp:revision>
  <dcterms:created xsi:type="dcterms:W3CDTF">2021-11-29T00:35:34Z</dcterms:created>
  <dcterms:modified xsi:type="dcterms:W3CDTF">2021-12-03T05:56:00Z</dcterms:modified>
</cp:coreProperties>
</file>